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4" r:id="rId1"/>
  </p:sldMasterIdLst>
  <p:sldIdLst>
    <p:sldId id="257" r:id="rId2"/>
    <p:sldId id="256" r:id="rId3"/>
    <p:sldId id="260" r:id="rId4"/>
    <p:sldId id="470" r:id="rId5"/>
    <p:sldId id="298" r:id="rId6"/>
    <p:sldId id="297" r:id="rId7"/>
    <p:sldId id="306" r:id="rId8"/>
    <p:sldId id="305" r:id="rId9"/>
    <p:sldId id="317" r:id="rId10"/>
    <p:sldId id="338" r:id="rId11"/>
    <p:sldId id="344" r:id="rId12"/>
    <p:sldId id="340" r:id="rId13"/>
    <p:sldId id="469" r:id="rId14"/>
    <p:sldId id="365" r:id="rId15"/>
    <p:sldId id="466" r:id="rId16"/>
    <p:sldId id="339" r:id="rId17"/>
    <p:sldId id="367" r:id="rId18"/>
    <p:sldId id="369" r:id="rId19"/>
    <p:sldId id="370" r:id="rId20"/>
    <p:sldId id="391" r:id="rId21"/>
    <p:sldId id="271" r:id="rId22"/>
    <p:sldId id="404" r:id="rId23"/>
    <p:sldId id="447" r:id="rId24"/>
    <p:sldId id="413" r:id="rId25"/>
    <p:sldId id="415" r:id="rId26"/>
    <p:sldId id="414" r:id="rId27"/>
    <p:sldId id="287" r:id="rId28"/>
    <p:sldId id="472" r:id="rId29"/>
    <p:sldId id="351" r:id="rId30"/>
    <p:sldId id="473" r:id="rId31"/>
    <p:sldId id="474" r:id="rId32"/>
    <p:sldId id="261" r:id="rId33"/>
    <p:sldId id="288" r:id="rId34"/>
    <p:sldId id="289" r:id="rId35"/>
    <p:sldId id="399" r:id="rId36"/>
    <p:sldId id="354" r:id="rId37"/>
    <p:sldId id="402" r:id="rId38"/>
    <p:sldId id="393" r:id="rId39"/>
    <p:sldId id="290" r:id="rId40"/>
    <p:sldId id="295" r:id="rId41"/>
  </p:sldIdLst>
  <p:sldSz cx="9144000" cy="5715000" type="screen16x1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2" d="100"/>
          <a:sy n="82" d="100"/>
        </p:scale>
        <p:origin x="1056" y="72"/>
      </p:cViewPr>
      <p:guideLst>
        <p:guide orient="horz" pos="180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173355" y="203201"/>
            <a:ext cx="8793480" cy="531494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2485" y="735313"/>
            <a:ext cx="7475220" cy="243840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5400" b="1" cap="all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82148" y="3224696"/>
            <a:ext cx="6575895" cy="1156804"/>
          </a:xfrm>
        </p:spPr>
        <p:txBody>
          <a:bodyPr>
            <a:normAutofit/>
          </a:bodyPr>
          <a:lstStyle>
            <a:lvl1pPr marL="0" indent="0" algn="ctr">
              <a:buNone/>
              <a:defRPr sz="1650">
                <a:solidFill>
                  <a:srgbClr val="FFFFFF"/>
                </a:solidFill>
              </a:defRPr>
            </a:lvl1pPr>
            <a:lvl2pPr marL="342900" indent="0" algn="ctr">
              <a:buNone/>
              <a:defRPr sz="1650"/>
            </a:lvl2pPr>
            <a:lvl3pPr marL="685800" indent="0" algn="ctr">
              <a:buNone/>
              <a:defRPr sz="165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DE3F672F-0F76-4E66-8137-EB7B13647B3F}" type="datetimeFigureOut">
              <a:rPr lang="en-US" smtClean="0"/>
              <a:pPr/>
              <a:t>5/2/2021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57C99FA0-30D6-4023-95C3-DBD998E02EB9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1483995" y="3111500"/>
            <a:ext cx="61722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96463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F672F-0F76-4E66-8137-EB7B13647B3F}" type="datetimeFigureOut">
              <a:rPr lang="en-US" smtClean="0"/>
              <a:pPr/>
              <a:t>5/2/2021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99FA0-30D6-4023-95C3-DBD998E02EB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7135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635000"/>
            <a:ext cx="1743075" cy="45085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57250" y="635000"/>
            <a:ext cx="5572125" cy="45085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F672F-0F76-4E66-8137-EB7B13647B3F}" type="datetimeFigureOut">
              <a:rPr lang="en-US" smtClean="0"/>
              <a:pPr/>
              <a:t>5/2/2021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99FA0-30D6-4023-95C3-DBD998E02EB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0964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F672F-0F76-4E66-8137-EB7B13647B3F}" type="datetimeFigureOut">
              <a:rPr lang="en-US" smtClean="0"/>
              <a:pPr/>
              <a:t>5/2/2021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99FA0-30D6-4023-95C3-DBD998E02EB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6040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9818" y="977979"/>
            <a:ext cx="7475220" cy="243840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5400" b="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2446" y="3462100"/>
            <a:ext cx="6576822" cy="1136505"/>
          </a:xfrm>
        </p:spPr>
        <p:txBody>
          <a:bodyPr anchor="t">
            <a:normAutofit/>
          </a:bodyPr>
          <a:lstStyle>
            <a:lvl1pPr marL="0" indent="0" algn="ctr">
              <a:buNone/>
              <a:defRPr sz="1650">
                <a:solidFill>
                  <a:schemeClr val="accent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F672F-0F76-4E66-8137-EB7B13647B3F}" type="datetimeFigureOut">
              <a:rPr lang="en-US" smtClean="0"/>
              <a:pPr/>
              <a:t>5/2/2021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99FA0-30D6-4023-95C3-DBD998E02EB9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1485900" y="3350340"/>
            <a:ext cx="61722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40015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57250" y="1714499"/>
            <a:ext cx="3566160" cy="3352800"/>
          </a:xfrm>
        </p:spPr>
        <p:txBody>
          <a:bodyPr/>
          <a:lstStyle>
            <a:lvl1pPr>
              <a:defRPr sz="165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00709" y="1714500"/>
            <a:ext cx="3566160" cy="3352800"/>
          </a:xfrm>
        </p:spPr>
        <p:txBody>
          <a:bodyPr/>
          <a:lstStyle>
            <a:lvl1pPr>
              <a:defRPr sz="165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F672F-0F76-4E66-8137-EB7B13647B3F}" type="datetimeFigureOut">
              <a:rPr lang="en-US" smtClean="0"/>
              <a:pPr/>
              <a:t>5/2/2021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99FA0-30D6-4023-95C3-DBD998E02EB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57716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7250" y="1667926"/>
            <a:ext cx="3566160" cy="6477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57250" y="2267903"/>
            <a:ext cx="3566160" cy="2819400"/>
          </a:xfrm>
        </p:spPr>
        <p:txBody>
          <a:bodyPr/>
          <a:lstStyle>
            <a:lvl1pPr>
              <a:defRPr sz="165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01880" y="1665860"/>
            <a:ext cx="3566160" cy="6477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01880" y="2266102"/>
            <a:ext cx="3566160" cy="2819400"/>
          </a:xfrm>
        </p:spPr>
        <p:txBody>
          <a:bodyPr/>
          <a:lstStyle>
            <a:lvl1pPr>
              <a:defRPr sz="165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F672F-0F76-4E66-8137-EB7B13647B3F}" type="datetimeFigureOut">
              <a:rPr lang="en-US" smtClean="0"/>
              <a:pPr/>
              <a:t>5/2/2021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99FA0-30D6-4023-95C3-DBD998E02EB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1982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F672F-0F76-4E66-8137-EB7B13647B3F}" type="datetimeFigureOut">
              <a:rPr lang="en-US" smtClean="0"/>
              <a:pPr/>
              <a:t>5/2/2021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99FA0-30D6-4023-95C3-DBD998E02EB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8174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F672F-0F76-4E66-8137-EB7B13647B3F}" type="datetimeFigureOut">
              <a:rPr lang="en-US" smtClean="0"/>
              <a:pPr/>
              <a:t>5/2/2021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99FA0-30D6-4023-95C3-DBD998E02EB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6357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7250" y="914400"/>
            <a:ext cx="2948940" cy="144780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3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89119" y="914400"/>
            <a:ext cx="3909060" cy="3886200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7250" y="2362200"/>
            <a:ext cx="2948940" cy="251460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750"/>
              </a:spcBef>
              <a:buNone/>
              <a:defRPr sz="1275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F672F-0F76-4E66-8137-EB7B13647B3F}" type="datetimeFigureOut">
              <a:rPr lang="en-US" smtClean="0"/>
              <a:pPr/>
              <a:t>5/2/2021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99FA0-30D6-4023-95C3-DBD998E02EB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77892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7250" y="914400"/>
            <a:ext cx="2948940" cy="144780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3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059936" y="891539"/>
            <a:ext cx="4574286" cy="40005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1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7250" y="2362200"/>
            <a:ext cx="2948940" cy="240030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750"/>
              </a:spcBef>
              <a:buNone/>
              <a:defRPr sz="1275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F672F-0F76-4E66-8137-EB7B13647B3F}" type="datetimeFigureOut">
              <a:rPr lang="en-US" smtClean="0"/>
              <a:pPr/>
              <a:t>5/2/2021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99FA0-30D6-4023-95C3-DBD998E02EB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405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173355" y="203201"/>
            <a:ext cx="8793480" cy="531494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57250" y="508000"/>
            <a:ext cx="7406640" cy="11303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7251" y="1714500"/>
            <a:ext cx="7404653" cy="33655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7247" y="5186524"/>
            <a:ext cx="1746806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accent1"/>
                </a:solidFill>
              </a:defRPr>
            </a:lvl1pPr>
          </a:lstStyle>
          <a:p>
            <a:fld id="{DE3F672F-0F76-4E66-8137-EB7B13647B3F}" type="datetimeFigureOut">
              <a:rPr lang="en-US" smtClean="0"/>
              <a:pPr/>
              <a:t>5/2/2021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61861" y="5186524"/>
            <a:ext cx="3538331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7148" y="5186524"/>
            <a:ext cx="1279663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57C99FA0-30D6-4023-95C3-DBD998E02EB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9935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5" r:id="rId1"/>
    <p:sldLayoutId id="2147483856" r:id="rId2"/>
    <p:sldLayoutId id="2147483857" r:id="rId3"/>
    <p:sldLayoutId id="2147483858" r:id="rId4"/>
    <p:sldLayoutId id="2147483859" r:id="rId5"/>
    <p:sldLayoutId id="2147483860" r:id="rId6"/>
    <p:sldLayoutId id="2147483861" r:id="rId7"/>
    <p:sldLayoutId id="2147483862" r:id="rId8"/>
    <p:sldLayoutId id="2147483863" r:id="rId9"/>
    <p:sldLayoutId id="2147483864" r:id="rId10"/>
    <p:sldLayoutId id="2147483865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71450" indent="-137160" algn="l" defTabSz="685800" rtl="0" eaLnBrk="1" latinLnBrk="0" hangingPunct="1">
        <a:lnSpc>
          <a:spcPct val="90000"/>
        </a:lnSpc>
        <a:spcBef>
          <a:spcPts val="1050"/>
        </a:spcBef>
        <a:buClr>
          <a:schemeClr val="accent1"/>
        </a:buClr>
        <a:buSzPct val="80000"/>
        <a:buFont typeface="Corbel" pitchFamily="34" charset="0"/>
        <a:buChar char="•"/>
        <a:defRPr sz="1650" kern="1200">
          <a:solidFill>
            <a:schemeClr val="accent1"/>
          </a:solidFill>
          <a:latin typeface="+mn-lt"/>
          <a:ea typeface="+mn-ea"/>
          <a:cs typeface="+mn-cs"/>
        </a:defRPr>
      </a:lvl1pPr>
      <a:lvl2pPr marL="342900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5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548640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350" kern="1200">
          <a:solidFill>
            <a:schemeClr val="accent1"/>
          </a:solidFill>
          <a:latin typeface="+mn-lt"/>
          <a:ea typeface="+mn-ea"/>
          <a:cs typeface="+mn-cs"/>
        </a:defRPr>
      </a:lvl3pPr>
      <a:lvl4pPr marL="754380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2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960120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2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200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2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4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2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1650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2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18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2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5.gif"/><Relationship Id="rId7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gif"/><Relationship Id="rId5" Type="http://schemas.openxmlformats.org/officeDocument/2006/relationships/image" Target="../media/image9.jpe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5.gif"/><Relationship Id="rId7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gif"/><Relationship Id="rId5" Type="http://schemas.openxmlformats.org/officeDocument/2006/relationships/image" Target="../media/image9.jpe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5.gif"/><Relationship Id="rId7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gif"/><Relationship Id="rId5" Type="http://schemas.openxmlformats.org/officeDocument/2006/relationships/image" Target="../media/image9.jpe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5.gif"/><Relationship Id="rId7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gif"/><Relationship Id="rId5" Type="http://schemas.openxmlformats.org/officeDocument/2006/relationships/image" Target="../media/image9.jpe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gif"/><Relationship Id="rId3" Type="http://schemas.openxmlformats.org/officeDocument/2006/relationships/image" Target="../media/image7.png"/><Relationship Id="rId7" Type="http://schemas.openxmlformats.org/officeDocument/2006/relationships/image" Target="../media/image11.gi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gif"/><Relationship Id="rId3" Type="http://schemas.openxmlformats.org/officeDocument/2006/relationships/image" Target="../media/image7.png"/><Relationship Id="rId7" Type="http://schemas.openxmlformats.org/officeDocument/2006/relationships/image" Target="../media/image11.gi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gif"/><Relationship Id="rId3" Type="http://schemas.openxmlformats.org/officeDocument/2006/relationships/image" Target="../media/image7.png"/><Relationship Id="rId7" Type="http://schemas.openxmlformats.org/officeDocument/2006/relationships/image" Target="../media/image11.gi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gif"/><Relationship Id="rId3" Type="http://schemas.openxmlformats.org/officeDocument/2006/relationships/image" Target="../media/image7.png"/><Relationship Id="rId7" Type="http://schemas.openxmlformats.org/officeDocument/2006/relationships/image" Target="../media/image11.gi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gif"/><Relationship Id="rId3" Type="http://schemas.openxmlformats.org/officeDocument/2006/relationships/image" Target="../media/image7.png"/><Relationship Id="rId7" Type="http://schemas.openxmlformats.org/officeDocument/2006/relationships/image" Target="../media/image11.gi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gif"/><Relationship Id="rId3" Type="http://schemas.openxmlformats.org/officeDocument/2006/relationships/image" Target="../media/image7.png"/><Relationship Id="rId7" Type="http://schemas.openxmlformats.org/officeDocument/2006/relationships/image" Target="../media/image11.gi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gi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gif"/><Relationship Id="rId5" Type="http://schemas.openxmlformats.org/officeDocument/2006/relationships/image" Target="../media/image13.png"/><Relationship Id="rId4" Type="http://schemas.openxmlformats.org/officeDocument/2006/relationships/image" Target="../media/image8.gif"/></Relationships>
</file>

<file path=ppt/slides/_rels/slide22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8.gif"/><Relationship Id="rId7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4.gif"/><Relationship Id="rId4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8.gif"/><Relationship Id="rId7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4.gif"/><Relationship Id="rId4" Type="http://schemas.openxmlformats.org/officeDocument/2006/relationships/image" Target="../media/image13.png"/></Relationships>
</file>

<file path=ppt/slides/_rels/slide24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8.gif"/><Relationship Id="rId7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4.gif"/><Relationship Id="rId4" Type="http://schemas.openxmlformats.org/officeDocument/2006/relationships/image" Target="../media/image13.png"/></Relationships>
</file>

<file path=ppt/slides/_rels/slide25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8.gif"/><Relationship Id="rId7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4.gif"/><Relationship Id="rId4" Type="http://schemas.openxmlformats.org/officeDocument/2006/relationships/image" Target="../media/image13.png"/></Relationships>
</file>

<file path=ppt/slides/_rels/slide26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8.gif"/><Relationship Id="rId7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4.gif"/><Relationship Id="rId4" Type="http://schemas.openxmlformats.org/officeDocument/2006/relationships/image" Target="../media/image1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plashlearn.com/math-vocabulary/number-sense/number" TargetMode="External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gif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gi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gif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gif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gif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6.png"/><Relationship Id="rId7" Type="http://schemas.openxmlformats.org/officeDocument/2006/relationships/image" Target="../media/image8.gif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gif"/><Relationship Id="rId5" Type="http://schemas.openxmlformats.org/officeDocument/2006/relationships/image" Target="../media/image9.jpe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gif"/><Relationship Id="rId5" Type="http://schemas.openxmlformats.org/officeDocument/2006/relationships/image" Target="../media/image9.jpe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5.gif"/><Relationship Id="rId7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gif"/><Relationship Id="rId5" Type="http://schemas.openxmlformats.org/officeDocument/2006/relationships/image" Target="../media/image9.jpe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2477A21-5DA8-4676-9DEB-CF5209555D5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7424" y="-35129"/>
            <a:ext cx="2716576" cy="243840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203812" y="492389"/>
            <a:ext cx="6172200" cy="1225021"/>
          </a:xfrm>
        </p:spPr>
        <p:txBody>
          <a:bodyPr>
            <a:normAutofit/>
          </a:bodyPr>
          <a:lstStyle/>
          <a:p>
            <a:r>
              <a:rPr lang="en-US" sz="6000" dirty="0">
                <a:ln w="12700">
                  <a:solidFill>
                    <a:srgbClr val="FFC000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MATHEMATICS</a:t>
            </a:r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2286000" y="1818542"/>
            <a:ext cx="4038600" cy="1460500"/>
          </a:xfrm>
        </p:spPr>
        <p:txBody>
          <a:bodyPr>
            <a:noAutofit/>
          </a:bodyPr>
          <a:lstStyle/>
          <a:p>
            <a:pPr algn="ctr"/>
            <a:r>
              <a:rPr lang="en-US" sz="4400" dirty="0">
                <a:ln>
                  <a:solidFill>
                    <a:srgbClr val="002060"/>
                  </a:solidFill>
                </a:ln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CLASS 1 </a:t>
            </a:r>
          </a:p>
          <a:p>
            <a:pPr algn="ctr"/>
            <a:r>
              <a:rPr lang="en-US" sz="4400" dirty="0">
                <a:ln>
                  <a:solidFill>
                    <a:srgbClr val="002060"/>
                  </a:solidFill>
                </a:ln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LESSON # 27</a:t>
            </a: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3352800" y="3695700"/>
            <a:ext cx="5022056" cy="914400"/>
          </a:xfrm>
          <a:prstGeom prst="rect">
            <a:avLst/>
          </a:prstGeom>
        </p:spPr>
        <p:txBody>
          <a:bodyPr vert="horz" lIns="45720" tIns="0" rIns="45720" bIns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Pct val="73000"/>
              <a:buFont typeface="Wingdings 2"/>
              <a:buNone/>
              <a:tabLst/>
              <a:defRPr/>
            </a:pPr>
            <a:r>
              <a:rPr lang="en-US" sz="3200" dirty="0">
                <a:ln>
                  <a:solidFill>
                    <a:srgbClr val="002060"/>
                  </a:solidFill>
                </a:ln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Saturday, 08</a:t>
            </a:r>
            <a:r>
              <a:rPr kumimoji="0" lang="en-US" sz="3200" b="0" i="0" u="none" strike="noStrike" kern="1200" cap="none" spc="0" normalizeH="0" baseline="0" noProof="0" dirty="0">
                <a:ln>
                  <a:solidFill>
                    <a:srgbClr val="002060"/>
                  </a:solidFill>
                </a:ln>
                <a:solidFill>
                  <a:srgbClr val="00206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 May</a:t>
            </a:r>
            <a:r>
              <a:rPr kumimoji="0" lang="en-US" sz="3200" b="0" i="0" u="none" strike="noStrike" kern="1200" cap="none" spc="0" normalizeH="0" noProof="0" dirty="0">
                <a:ln>
                  <a:solidFill>
                    <a:srgbClr val="002060"/>
                  </a:solidFill>
                </a:ln>
                <a:solidFill>
                  <a:srgbClr val="00206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 2021</a:t>
            </a:r>
            <a:endParaRPr kumimoji="0" lang="en-US" sz="3200" b="0" i="0" u="none" strike="noStrike" kern="1200" cap="none" spc="0" normalizeH="0" baseline="0" noProof="0" dirty="0">
              <a:ln>
                <a:solidFill>
                  <a:srgbClr val="002060"/>
                </a:solidFill>
              </a:ln>
              <a:solidFill>
                <a:srgbClr val="002060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4533900" y="4610100"/>
            <a:ext cx="5105400" cy="609600"/>
          </a:xfrm>
          <a:prstGeom prst="rect">
            <a:avLst/>
          </a:prstGeom>
        </p:spPr>
        <p:txBody>
          <a:bodyPr vert="horz" lIns="0" rIns="18288">
            <a:normAutofit lnSpcReduction="10000"/>
          </a:bodyPr>
          <a:lstStyle/>
          <a:p>
            <a:pPr marL="0" marR="4572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Pct val="95000"/>
              <a:buFont typeface="Wingdings 2"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Lesson Code</a:t>
            </a:r>
            <a:r>
              <a:rPr kumimoji="0" lang="en-US" sz="3600" b="0" i="0" u="none" strike="noStrike" kern="1200" cap="none" spc="0" normalizeH="0" noProof="0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 1M</a:t>
            </a:r>
            <a:r>
              <a:rPr lang="en-US" sz="3600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27</a:t>
            </a:r>
            <a:endParaRPr kumimoji="0" lang="en-US" sz="3600" b="0" i="0" u="none" strike="noStrike" kern="1200" cap="none" spc="0" normalizeH="0" baseline="0" noProof="0" dirty="0">
              <a:ln>
                <a:solidFill>
                  <a:srgbClr val="FFFF00"/>
                </a:solidFill>
              </a:ln>
              <a:solidFill>
                <a:srgbClr val="FFFF00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build="p"/>
      <p:bldP spid="8" grpId="0" build="p"/>
      <p:bldP spid="7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2404329" y="-17365"/>
            <a:ext cx="4572000" cy="8763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+mj-cs"/>
              </a:rPr>
              <a:t>I’m number 130</a:t>
            </a:r>
          </a:p>
        </p:txBody>
      </p:sp>
      <p:sp>
        <p:nvSpPr>
          <p:cNvPr id="8" name="Cloud Callout 7"/>
          <p:cNvSpPr/>
          <p:nvPr/>
        </p:nvSpPr>
        <p:spPr>
          <a:xfrm>
            <a:off x="-89664" y="477984"/>
            <a:ext cx="2289112" cy="2391508"/>
          </a:xfrm>
          <a:prstGeom prst="cloudCallout">
            <a:avLst>
              <a:gd name="adj1" fmla="val 94779"/>
              <a:gd name="adj2" fmla="val -45123"/>
            </a:avLst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n>
                  <a:solidFill>
                    <a:srgbClr val="C00000"/>
                  </a:solidFill>
                </a:ln>
                <a:solidFill>
                  <a:srgbClr val="FF0000"/>
                </a:solidFill>
                <a:latin typeface="Comic Sans MS" pitchFamily="66" charset="0"/>
              </a:rPr>
              <a:t>I’m 3-digit number &amp;</a:t>
            </a:r>
          </a:p>
          <a:p>
            <a:pPr algn="ctr"/>
            <a:r>
              <a:rPr lang="en-US" sz="2000" dirty="0">
                <a:ln>
                  <a:solidFill>
                    <a:srgbClr val="C00000"/>
                  </a:solidFill>
                </a:ln>
                <a:solidFill>
                  <a:srgbClr val="FF0000"/>
                </a:solidFill>
                <a:latin typeface="Comic Sans MS" pitchFamily="66" charset="0"/>
              </a:rPr>
              <a:t> I have </a:t>
            </a:r>
          </a:p>
          <a:p>
            <a:pPr algn="ctr"/>
            <a:r>
              <a:rPr lang="en-US" sz="2000" dirty="0">
                <a:ln>
                  <a:solidFill>
                    <a:srgbClr val="C00000"/>
                  </a:solidFill>
                </a:ln>
                <a:solidFill>
                  <a:srgbClr val="FF0000"/>
                </a:solidFill>
                <a:latin typeface="Comic Sans MS" pitchFamily="66" charset="0"/>
              </a:rPr>
              <a:t>1 hundred, </a:t>
            </a:r>
          </a:p>
          <a:p>
            <a:pPr algn="ctr"/>
            <a:r>
              <a:rPr lang="en-US" sz="2000" dirty="0">
                <a:ln>
                  <a:solidFill>
                    <a:srgbClr val="C00000"/>
                  </a:solidFill>
                </a:ln>
                <a:solidFill>
                  <a:srgbClr val="FF0000"/>
                </a:solidFill>
                <a:latin typeface="Comic Sans MS" pitchFamily="66" charset="0"/>
              </a:rPr>
              <a:t>3 tens and</a:t>
            </a:r>
          </a:p>
          <a:p>
            <a:pPr algn="ctr"/>
            <a:r>
              <a:rPr lang="en-US" sz="2000" dirty="0">
                <a:ln>
                  <a:solidFill>
                    <a:srgbClr val="C00000"/>
                  </a:solidFill>
                </a:ln>
                <a:solidFill>
                  <a:srgbClr val="FF0000"/>
                </a:solidFill>
                <a:latin typeface="Comic Sans MS" pitchFamily="66" charset="0"/>
              </a:rPr>
              <a:t> 0 ones.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5735516" y="742950"/>
            <a:ext cx="914400" cy="4572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500" b="0" i="0" u="none" strike="noStrike" kern="1200" cap="none" spc="0" normalizeH="0" baseline="0" noProof="0" dirty="0">
                <a:ln>
                  <a:solidFill>
                    <a:srgbClr val="92D050"/>
                  </a:solidFill>
                </a:ln>
                <a:solidFill>
                  <a:srgbClr val="92D050"/>
                </a:solidFill>
                <a:effectLst/>
                <a:uLnTx/>
                <a:uFillTx/>
                <a:latin typeface="Comic Sans MS" pitchFamily="66" charset="0"/>
                <a:ea typeface="+mj-ea"/>
                <a:cs typeface="+mj-cs"/>
              </a:rPr>
              <a:t>Ones</a:t>
            </a:r>
          </a:p>
        </p:txBody>
      </p:sp>
      <p:pic>
        <p:nvPicPr>
          <p:cNvPr id="32" name="Picture 4" descr="One Block Illustration - Twinkl"/>
          <p:cNvPicPr>
            <a:picLocks noChangeAspect="1" noChangeArrowheads="1"/>
          </p:cNvPicPr>
          <p:nvPr/>
        </p:nvPicPr>
        <p:blipFill>
          <a:blip r:embed="rId2" cstate="print"/>
          <a:srcRect l="24428" r="23664"/>
          <a:stretch>
            <a:fillRect/>
          </a:stretch>
        </p:blipFill>
        <p:spPr bwMode="auto">
          <a:xfrm>
            <a:off x="5763359" y="1240230"/>
            <a:ext cx="381000" cy="366993"/>
          </a:xfrm>
          <a:prstGeom prst="rect">
            <a:avLst/>
          </a:prstGeom>
          <a:noFill/>
        </p:spPr>
      </p:pic>
      <p:sp>
        <p:nvSpPr>
          <p:cNvPr id="33" name="Title 1"/>
          <p:cNvSpPr txBox="1">
            <a:spLocks/>
          </p:cNvSpPr>
          <p:nvPr/>
        </p:nvSpPr>
        <p:spPr>
          <a:xfrm>
            <a:off x="4211516" y="723900"/>
            <a:ext cx="914400" cy="4572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500" b="0" i="0" u="none" strike="noStrike" kern="1200" cap="none" spc="0" normalizeH="0" baseline="0" noProof="0" dirty="0">
                <a:ln>
                  <a:solidFill>
                    <a:srgbClr val="002060"/>
                  </a:solidFill>
                </a:ln>
                <a:solidFill>
                  <a:srgbClr val="002060"/>
                </a:solidFill>
                <a:effectLst/>
                <a:uLnTx/>
                <a:uFillTx/>
                <a:latin typeface="Comic Sans MS" pitchFamily="66" charset="0"/>
                <a:ea typeface="+mj-ea"/>
                <a:cs typeface="+mj-cs"/>
              </a:rPr>
              <a:t>Tens</a:t>
            </a:r>
          </a:p>
        </p:txBody>
      </p:sp>
      <p:sp>
        <p:nvSpPr>
          <p:cNvPr id="35" name="Left Arrow 34"/>
          <p:cNvSpPr/>
          <p:nvPr/>
        </p:nvSpPr>
        <p:spPr>
          <a:xfrm>
            <a:off x="6670432" y="1955092"/>
            <a:ext cx="2362200" cy="914400"/>
          </a:xfrm>
          <a:prstGeom prst="leftArrow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  <a:latin typeface="Comic Sans MS" pitchFamily="66" charset="0"/>
              </a:rPr>
              <a:t>100+30+0=130</a:t>
            </a:r>
          </a:p>
        </p:txBody>
      </p:sp>
      <p:pic>
        <p:nvPicPr>
          <p:cNvPr id="30" name="Picture 4" descr="One Block Illustration - Twinkl"/>
          <p:cNvPicPr>
            <a:picLocks noChangeAspect="1" noChangeArrowheads="1"/>
          </p:cNvPicPr>
          <p:nvPr/>
        </p:nvPicPr>
        <p:blipFill>
          <a:blip r:embed="rId2" cstate="print"/>
          <a:srcRect l="24428" r="23664"/>
          <a:stretch>
            <a:fillRect/>
          </a:stretch>
        </p:blipFill>
        <p:spPr bwMode="auto">
          <a:xfrm>
            <a:off x="6192716" y="1226570"/>
            <a:ext cx="381000" cy="366993"/>
          </a:xfrm>
          <a:prstGeom prst="rect">
            <a:avLst/>
          </a:prstGeom>
          <a:noFill/>
        </p:spPr>
      </p:pic>
      <p:pic>
        <p:nvPicPr>
          <p:cNvPr id="31" name="Picture 4" descr="One Block Illustration - Twinkl"/>
          <p:cNvPicPr>
            <a:picLocks noChangeAspect="1" noChangeArrowheads="1"/>
          </p:cNvPicPr>
          <p:nvPr/>
        </p:nvPicPr>
        <p:blipFill>
          <a:blip r:embed="rId2" cstate="print"/>
          <a:srcRect l="24428" r="23664"/>
          <a:stretch>
            <a:fillRect/>
          </a:stretch>
        </p:blipFill>
        <p:spPr bwMode="auto">
          <a:xfrm>
            <a:off x="5735516" y="1607570"/>
            <a:ext cx="381000" cy="366993"/>
          </a:xfrm>
          <a:prstGeom prst="rect">
            <a:avLst/>
          </a:prstGeom>
          <a:noFill/>
        </p:spPr>
      </p:pic>
      <p:pic>
        <p:nvPicPr>
          <p:cNvPr id="34" name="Picture 4" descr="One Block Illustration - Twinkl"/>
          <p:cNvPicPr>
            <a:picLocks noChangeAspect="1" noChangeArrowheads="1"/>
          </p:cNvPicPr>
          <p:nvPr/>
        </p:nvPicPr>
        <p:blipFill>
          <a:blip r:embed="rId2" cstate="print"/>
          <a:srcRect l="24428" r="23664"/>
          <a:stretch>
            <a:fillRect/>
          </a:stretch>
        </p:blipFill>
        <p:spPr bwMode="auto">
          <a:xfrm>
            <a:off x="6192716" y="1607570"/>
            <a:ext cx="381000" cy="366993"/>
          </a:xfrm>
          <a:prstGeom prst="rect">
            <a:avLst/>
          </a:prstGeom>
          <a:noFill/>
        </p:spPr>
      </p:pic>
      <p:pic>
        <p:nvPicPr>
          <p:cNvPr id="36" name="Picture 4" descr="One Block Illustration - Twinkl"/>
          <p:cNvPicPr>
            <a:picLocks noChangeAspect="1" noChangeArrowheads="1"/>
          </p:cNvPicPr>
          <p:nvPr/>
        </p:nvPicPr>
        <p:blipFill>
          <a:blip r:embed="rId2" cstate="print"/>
          <a:srcRect l="24428" r="23664"/>
          <a:stretch>
            <a:fillRect/>
          </a:stretch>
        </p:blipFill>
        <p:spPr bwMode="auto">
          <a:xfrm>
            <a:off x="5735516" y="1988570"/>
            <a:ext cx="381000" cy="366993"/>
          </a:xfrm>
          <a:prstGeom prst="rect">
            <a:avLst/>
          </a:prstGeom>
          <a:noFill/>
        </p:spPr>
      </p:pic>
      <p:pic>
        <p:nvPicPr>
          <p:cNvPr id="45" name="Picture 2" descr="Formation bildung education GIF - Find on GIFER">
            <a:extLst>
              <a:ext uri="{FF2B5EF4-FFF2-40B4-BE49-F238E27FC236}">
                <a16:creationId xmlns:a16="http://schemas.microsoft.com/office/drawing/2014/main" id="{1CC58026-221D-4C1E-BB93-B70B8D8408B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7631" y="38100"/>
            <a:ext cx="2237772" cy="1297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Title 1">
            <a:extLst>
              <a:ext uri="{FF2B5EF4-FFF2-40B4-BE49-F238E27FC236}">
                <a16:creationId xmlns:a16="http://schemas.microsoft.com/office/drawing/2014/main" id="{3B702A26-0313-425F-9DD8-91860D4F5C5F}"/>
              </a:ext>
            </a:extLst>
          </p:cNvPr>
          <p:cNvSpPr txBox="1">
            <a:spLocks/>
          </p:cNvSpPr>
          <p:nvPr/>
        </p:nvSpPr>
        <p:spPr>
          <a:xfrm>
            <a:off x="1973642" y="664148"/>
            <a:ext cx="1502387" cy="548553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500" b="0" i="0" u="none" strike="noStrike" kern="1200" cap="none" spc="0" normalizeH="0" baseline="0" noProof="0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+mj-cs"/>
              </a:rPr>
              <a:t>Hundreds</a:t>
            </a: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341C8E8F-BFB8-4513-A6C4-8B4D237A23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0321" y="1260896"/>
            <a:ext cx="1576565" cy="1862085"/>
          </a:xfrm>
          <a:prstGeom prst="rect">
            <a:avLst/>
          </a:prstGeom>
        </p:spPr>
      </p:pic>
      <p:pic>
        <p:nvPicPr>
          <p:cNvPr id="49" name="Picture 6" descr="Clipart lion frame, Picture #2452863 clipart lion frame">
            <a:extLst>
              <a:ext uri="{FF2B5EF4-FFF2-40B4-BE49-F238E27FC236}">
                <a16:creationId xmlns:a16="http://schemas.microsoft.com/office/drawing/2014/main" id="{7F063F2A-0E32-4BB9-BBB7-73EDF52964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431" y="3246806"/>
            <a:ext cx="5711001" cy="2786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5B4F3D48-CB86-40D2-821E-CC38EA04886D}"/>
              </a:ext>
            </a:extLst>
          </p:cNvPr>
          <p:cNvSpPr/>
          <p:nvPr/>
        </p:nvSpPr>
        <p:spPr>
          <a:xfrm>
            <a:off x="2494249" y="3246113"/>
            <a:ext cx="4155667" cy="5398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ln>
                  <a:solidFill>
                    <a:schemeClr val="accent6">
                      <a:lumMod val="75000"/>
                    </a:schemeClr>
                  </a:solidFill>
                </a:ln>
                <a:solidFill>
                  <a:srgbClr val="0070C0"/>
                </a:solidFill>
                <a:latin typeface="Comic Sans MS" pitchFamily="66" charset="0"/>
                <a:ea typeface="+mj-ea"/>
                <a:cs typeface="+mj-cs"/>
              </a:rPr>
              <a:t>Number name (In words )</a:t>
            </a:r>
            <a:endParaRPr kumimoji="0" lang="en-US" sz="1800" b="0" i="0" u="none" strike="noStrike" kern="1200" cap="none" spc="0" normalizeH="0" baseline="0" noProof="0" dirty="0">
              <a:ln>
                <a:solidFill>
                  <a:schemeClr val="accent6">
                    <a:lumMod val="75000"/>
                  </a:schemeClr>
                </a:solidFill>
              </a:ln>
              <a:solidFill>
                <a:srgbClr val="0070C0"/>
              </a:solidFill>
              <a:effectLst/>
              <a:uLnTx/>
              <a:uFillTx/>
              <a:latin typeface="Comic Sans MS" pitchFamily="66" charset="0"/>
              <a:ea typeface="+mj-ea"/>
              <a:cs typeface="+mj-cs"/>
            </a:endParaRPr>
          </a:p>
        </p:txBody>
      </p:sp>
      <p:pic>
        <p:nvPicPr>
          <p:cNvPr id="51" name="Picture 4" descr="Happy GIFs - Get the best gif on GIFER">
            <a:extLst>
              <a:ext uri="{FF2B5EF4-FFF2-40B4-BE49-F238E27FC236}">
                <a16:creationId xmlns:a16="http://schemas.microsoft.com/office/drawing/2014/main" id="{4C6DBDED-A054-40D8-9F37-793F1F992F9F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800" y="4070063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A4D099B9-0473-41CB-B653-4930D9F09162}"/>
              </a:ext>
            </a:extLst>
          </p:cNvPr>
          <p:cNvSpPr/>
          <p:nvPr/>
        </p:nvSpPr>
        <p:spPr>
          <a:xfrm>
            <a:off x="2710802" y="4345558"/>
            <a:ext cx="4070998" cy="5398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dirty="0">
                <a:ln>
                  <a:solidFill>
                    <a:schemeClr val="accent6">
                      <a:lumMod val="75000"/>
                    </a:schemeClr>
                  </a:solidFill>
                </a:ln>
                <a:solidFill>
                  <a:srgbClr val="FF0000"/>
                </a:solidFill>
                <a:latin typeface="Comic Sans MS" pitchFamily="66" charset="0"/>
                <a:ea typeface="+mj-ea"/>
                <a:cs typeface="+mj-cs"/>
              </a:rPr>
              <a:t>One hundred and thirty</a:t>
            </a:r>
            <a:endParaRPr kumimoji="0" lang="en-US" sz="4000" b="0" i="0" u="none" strike="noStrike" kern="1200" cap="none" spc="0" normalizeH="0" baseline="0" noProof="0" dirty="0">
              <a:ln>
                <a:solidFill>
                  <a:schemeClr val="accent6">
                    <a:lumMod val="75000"/>
                  </a:schemeClr>
                </a:solidFill>
              </a:ln>
              <a:solidFill>
                <a:srgbClr val="FF0000"/>
              </a:solidFill>
              <a:effectLst/>
              <a:uLnTx/>
              <a:uFillTx/>
              <a:latin typeface="Comic Sans MS" pitchFamily="66" charset="0"/>
              <a:ea typeface="+mj-ea"/>
              <a:cs typeface="+mj-cs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73D64C31-69D1-4C11-B7EF-64EACA46D02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12051" y="1190635"/>
            <a:ext cx="447675" cy="200025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5CDC7262-B3B9-4EEE-8612-A8F8998CE80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02025" y="1200343"/>
            <a:ext cx="447675" cy="2000250"/>
          </a:xfrm>
          <a:prstGeom prst="rect">
            <a:avLst/>
          </a:prstGeom>
        </p:spPr>
      </p:pic>
      <p:pic>
        <p:nvPicPr>
          <p:cNvPr id="21" name="Picture 4" descr="One Block Illustration - Twinkl">
            <a:extLst>
              <a:ext uri="{FF2B5EF4-FFF2-40B4-BE49-F238E27FC236}">
                <a16:creationId xmlns:a16="http://schemas.microsoft.com/office/drawing/2014/main" id="{3EEBBF2F-CAC7-4D46-9E86-B79AE1D8BA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 l="24428" r="23664"/>
          <a:stretch>
            <a:fillRect/>
          </a:stretch>
        </p:blipFill>
        <p:spPr bwMode="auto">
          <a:xfrm>
            <a:off x="6182823" y="1996136"/>
            <a:ext cx="381000" cy="366993"/>
          </a:xfrm>
          <a:prstGeom prst="rect">
            <a:avLst/>
          </a:prstGeom>
          <a:noFill/>
        </p:spPr>
      </p:pic>
      <p:pic>
        <p:nvPicPr>
          <p:cNvPr id="22" name="Picture 4" descr="One Block Illustration - Twinkl">
            <a:extLst>
              <a:ext uri="{FF2B5EF4-FFF2-40B4-BE49-F238E27FC236}">
                <a16:creationId xmlns:a16="http://schemas.microsoft.com/office/drawing/2014/main" id="{07902582-CA74-4AB4-A6B6-51BBF1778A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 l="24428" r="23664"/>
          <a:stretch>
            <a:fillRect/>
          </a:stretch>
        </p:blipFill>
        <p:spPr bwMode="auto">
          <a:xfrm>
            <a:off x="5730572" y="2400255"/>
            <a:ext cx="381000" cy="366993"/>
          </a:xfrm>
          <a:prstGeom prst="rect">
            <a:avLst/>
          </a:prstGeom>
          <a:noFill/>
        </p:spPr>
      </p:pic>
      <p:pic>
        <p:nvPicPr>
          <p:cNvPr id="23" name="Picture 4" descr="One Block Illustration - Twinkl">
            <a:extLst>
              <a:ext uri="{FF2B5EF4-FFF2-40B4-BE49-F238E27FC236}">
                <a16:creationId xmlns:a16="http://schemas.microsoft.com/office/drawing/2014/main" id="{3FEEBEFC-BF17-4ABF-B6C5-693C2902D4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 l="24428" r="23664"/>
          <a:stretch>
            <a:fillRect/>
          </a:stretch>
        </p:blipFill>
        <p:spPr bwMode="auto">
          <a:xfrm>
            <a:off x="6192716" y="2400255"/>
            <a:ext cx="381000" cy="366993"/>
          </a:xfrm>
          <a:prstGeom prst="rect">
            <a:avLst/>
          </a:prstGeom>
          <a:noFill/>
        </p:spPr>
      </p:pic>
      <p:pic>
        <p:nvPicPr>
          <p:cNvPr id="24" name="Picture 4" descr="One Block Illustration - Twinkl">
            <a:extLst>
              <a:ext uri="{FF2B5EF4-FFF2-40B4-BE49-F238E27FC236}">
                <a16:creationId xmlns:a16="http://schemas.microsoft.com/office/drawing/2014/main" id="{8B43EE22-A635-453F-A63B-F0909A67DB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 l="24428" r="23664"/>
          <a:stretch>
            <a:fillRect/>
          </a:stretch>
        </p:blipFill>
        <p:spPr bwMode="auto">
          <a:xfrm>
            <a:off x="5730572" y="2788079"/>
            <a:ext cx="381000" cy="366993"/>
          </a:xfrm>
          <a:prstGeom prst="rect">
            <a:avLst/>
          </a:prstGeom>
          <a:noFill/>
        </p:spPr>
      </p:pic>
      <p:pic>
        <p:nvPicPr>
          <p:cNvPr id="27" name="Picture 4" descr="One Block Illustration - Twinkl">
            <a:extLst>
              <a:ext uri="{FF2B5EF4-FFF2-40B4-BE49-F238E27FC236}">
                <a16:creationId xmlns:a16="http://schemas.microsoft.com/office/drawing/2014/main" id="{1CCE724F-9D0E-48B8-9016-C095FA652D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 l="24428" r="23664"/>
          <a:stretch>
            <a:fillRect/>
          </a:stretch>
        </p:blipFill>
        <p:spPr bwMode="auto">
          <a:xfrm>
            <a:off x="6182823" y="2799630"/>
            <a:ext cx="381000" cy="366993"/>
          </a:xfrm>
          <a:prstGeom prst="rect">
            <a:avLst/>
          </a:prstGeom>
          <a:noFill/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C416C4AC-BD55-4992-90C0-2EF9284D488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918014" y="1200799"/>
            <a:ext cx="447675" cy="2000250"/>
          </a:xfrm>
          <a:prstGeom prst="rect">
            <a:avLst/>
          </a:prstGeom>
        </p:spPr>
      </p:pic>
      <p:sp>
        <p:nvSpPr>
          <p:cNvPr id="29" name="Rounded Rectangular Callout 63">
            <a:extLst>
              <a:ext uri="{FF2B5EF4-FFF2-40B4-BE49-F238E27FC236}">
                <a16:creationId xmlns:a16="http://schemas.microsoft.com/office/drawing/2014/main" id="{5D6EC10B-03DF-4E05-BFBC-B86B72DD09D2}"/>
              </a:ext>
            </a:extLst>
          </p:cNvPr>
          <p:cNvSpPr/>
          <p:nvPr/>
        </p:nvSpPr>
        <p:spPr>
          <a:xfrm>
            <a:off x="6748492" y="3064811"/>
            <a:ext cx="2113084" cy="1143000"/>
          </a:xfrm>
          <a:prstGeom prst="wedgeRoundRectCallout">
            <a:avLst>
              <a:gd name="adj1" fmla="val -119567"/>
              <a:gd name="adj2" fmla="val -51824"/>
              <a:gd name="adj3" fmla="val 16667"/>
            </a:avLst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rgbClr val="00B0F0"/>
                  </a:solidFill>
                </a:ln>
                <a:solidFill>
                  <a:srgbClr val="00B0F0"/>
                </a:solidFill>
                <a:latin typeface="Comic Sans MS" pitchFamily="66" charset="0"/>
              </a:rPr>
              <a:t>1 ten  = 10</a:t>
            </a:r>
          </a:p>
          <a:p>
            <a:pPr algn="ctr"/>
            <a:r>
              <a:rPr lang="en-US" dirty="0">
                <a:ln>
                  <a:solidFill>
                    <a:srgbClr val="00B0F0"/>
                  </a:solidFill>
                </a:ln>
                <a:solidFill>
                  <a:srgbClr val="00B0F0"/>
                </a:solidFill>
                <a:latin typeface="Comic Sans MS" pitchFamily="66" charset="0"/>
              </a:rPr>
              <a:t>2 tens = 20</a:t>
            </a:r>
          </a:p>
          <a:p>
            <a:pPr algn="ctr"/>
            <a:r>
              <a:rPr lang="en-US" dirty="0">
                <a:ln>
                  <a:solidFill>
                    <a:srgbClr val="00B0F0"/>
                  </a:solidFill>
                </a:ln>
                <a:solidFill>
                  <a:srgbClr val="00B0F0"/>
                </a:solidFill>
                <a:latin typeface="Comic Sans MS" pitchFamily="66" charset="0"/>
              </a:rPr>
              <a:t>3 tens = 30</a:t>
            </a:r>
          </a:p>
        </p:txBody>
      </p:sp>
    </p:spTree>
    <p:extLst>
      <p:ext uri="{BB962C8B-B14F-4D97-AF65-F5344CB8AC3E}">
        <p14:creationId xmlns:p14="http://schemas.microsoft.com/office/powerpoint/2010/main" val="265764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0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10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0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10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0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0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1" dur="10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10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5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6" dur="10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0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0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1" dur="10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10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5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6" dur="1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1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0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1" dur="1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1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5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6" dur="1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1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0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1" dur="10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10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5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6" dur="10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10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7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7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7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7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7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5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0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1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>
                      <p:stCondLst>
                        <p:cond delay="indefinite"/>
                      </p:stCondLst>
                      <p:childTnLst>
                        <p:par>
                          <p:cTn id="193" fill="hold">
                            <p:stCondLst>
                              <p:cond delay="0"/>
                            </p:stCondLst>
                            <p:childTnLst>
                              <p:par>
                                <p:cTn id="19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6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7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8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1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1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7" fill="hold">
                      <p:stCondLst>
                        <p:cond delay="indefinite"/>
                      </p:stCondLst>
                      <p:childTnLst>
                        <p:par>
                          <p:cTn id="218" fill="hold">
                            <p:stCondLst>
                              <p:cond delay="0"/>
                            </p:stCondLst>
                            <p:childTnLst>
                              <p:par>
                                <p:cTn id="2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1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10" grpId="0"/>
      <p:bldP spid="33" grpId="0"/>
      <p:bldP spid="35" grpId="0" animBg="1"/>
      <p:bldP spid="46" grpId="0"/>
      <p:bldP spid="50" grpId="0" animBg="1"/>
      <p:bldP spid="52" grpId="0"/>
      <p:bldP spid="2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2404329" y="-17365"/>
            <a:ext cx="4572000" cy="8763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+mj-cs"/>
              </a:rPr>
              <a:t>I’m number 134</a:t>
            </a:r>
          </a:p>
        </p:txBody>
      </p:sp>
      <p:sp>
        <p:nvSpPr>
          <p:cNvPr id="8" name="Cloud Callout 7"/>
          <p:cNvSpPr/>
          <p:nvPr/>
        </p:nvSpPr>
        <p:spPr>
          <a:xfrm>
            <a:off x="-89664" y="477984"/>
            <a:ext cx="2289112" cy="2391508"/>
          </a:xfrm>
          <a:prstGeom prst="cloudCallout">
            <a:avLst>
              <a:gd name="adj1" fmla="val 94779"/>
              <a:gd name="adj2" fmla="val -45123"/>
            </a:avLst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n>
                  <a:solidFill>
                    <a:srgbClr val="C00000"/>
                  </a:solidFill>
                </a:ln>
                <a:solidFill>
                  <a:srgbClr val="FF0000"/>
                </a:solidFill>
                <a:latin typeface="Comic Sans MS" pitchFamily="66" charset="0"/>
              </a:rPr>
              <a:t>I’m 3-digit number &amp;</a:t>
            </a:r>
          </a:p>
          <a:p>
            <a:pPr algn="ctr"/>
            <a:r>
              <a:rPr lang="en-US" sz="2000" dirty="0">
                <a:ln>
                  <a:solidFill>
                    <a:srgbClr val="C00000"/>
                  </a:solidFill>
                </a:ln>
                <a:solidFill>
                  <a:srgbClr val="FF0000"/>
                </a:solidFill>
                <a:latin typeface="Comic Sans MS" pitchFamily="66" charset="0"/>
              </a:rPr>
              <a:t> I have </a:t>
            </a:r>
          </a:p>
          <a:p>
            <a:pPr algn="ctr"/>
            <a:r>
              <a:rPr lang="en-US" sz="2000" dirty="0">
                <a:ln>
                  <a:solidFill>
                    <a:srgbClr val="C00000"/>
                  </a:solidFill>
                </a:ln>
                <a:solidFill>
                  <a:srgbClr val="FF0000"/>
                </a:solidFill>
                <a:latin typeface="Comic Sans MS" pitchFamily="66" charset="0"/>
              </a:rPr>
              <a:t>1 hundred, </a:t>
            </a:r>
          </a:p>
          <a:p>
            <a:pPr algn="ctr"/>
            <a:r>
              <a:rPr lang="en-US" sz="2000" dirty="0">
                <a:ln>
                  <a:solidFill>
                    <a:srgbClr val="C00000"/>
                  </a:solidFill>
                </a:ln>
                <a:solidFill>
                  <a:srgbClr val="FF0000"/>
                </a:solidFill>
                <a:latin typeface="Comic Sans MS" pitchFamily="66" charset="0"/>
              </a:rPr>
              <a:t>3 tens and</a:t>
            </a:r>
          </a:p>
          <a:p>
            <a:pPr algn="ctr"/>
            <a:r>
              <a:rPr lang="en-US" sz="2000" dirty="0">
                <a:ln>
                  <a:solidFill>
                    <a:srgbClr val="C00000"/>
                  </a:solidFill>
                </a:ln>
                <a:solidFill>
                  <a:srgbClr val="FF0000"/>
                </a:solidFill>
                <a:latin typeface="Comic Sans MS" pitchFamily="66" charset="0"/>
              </a:rPr>
              <a:t> 4 ones.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5735516" y="742950"/>
            <a:ext cx="914400" cy="4572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500" b="0" i="0" u="none" strike="noStrike" kern="1200" cap="none" spc="0" normalizeH="0" baseline="0" noProof="0" dirty="0">
                <a:ln>
                  <a:solidFill>
                    <a:srgbClr val="92D050"/>
                  </a:solidFill>
                </a:ln>
                <a:solidFill>
                  <a:srgbClr val="92D050"/>
                </a:solidFill>
                <a:effectLst/>
                <a:uLnTx/>
                <a:uFillTx/>
                <a:latin typeface="Comic Sans MS" pitchFamily="66" charset="0"/>
                <a:ea typeface="+mj-ea"/>
                <a:cs typeface="+mj-cs"/>
              </a:rPr>
              <a:t>Ones</a:t>
            </a:r>
          </a:p>
        </p:txBody>
      </p:sp>
      <p:pic>
        <p:nvPicPr>
          <p:cNvPr id="32" name="Picture 4" descr="One Block Illustration - Twinkl"/>
          <p:cNvPicPr>
            <a:picLocks noChangeAspect="1" noChangeArrowheads="1"/>
          </p:cNvPicPr>
          <p:nvPr/>
        </p:nvPicPr>
        <p:blipFill>
          <a:blip r:embed="rId2" cstate="print"/>
          <a:srcRect l="24428" r="23664"/>
          <a:stretch>
            <a:fillRect/>
          </a:stretch>
        </p:blipFill>
        <p:spPr bwMode="auto">
          <a:xfrm>
            <a:off x="5763359" y="1240230"/>
            <a:ext cx="381000" cy="366993"/>
          </a:xfrm>
          <a:prstGeom prst="rect">
            <a:avLst/>
          </a:prstGeom>
          <a:noFill/>
        </p:spPr>
      </p:pic>
      <p:sp>
        <p:nvSpPr>
          <p:cNvPr id="33" name="Title 1"/>
          <p:cNvSpPr txBox="1">
            <a:spLocks/>
          </p:cNvSpPr>
          <p:nvPr/>
        </p:nvSpPr>
        <p:spPr>
          <a:xfrm>
            <a:off x="4211516" y="723900"/>
            <a:ext cx="914400" cy="4572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500" b="0" i="0" u="none" strike="noStrike" kern="1200" cap="none" spc="0" normalizeH="0" baseline="0" noProof="0" dirty="0">
                <a:ln>
                  <a:solidFill>
                    <a:srgbClr val="002060"/>
                  </a:solidFill>
                </a:ln>
                <a:solidFill>
                  <a:srgbClr val="002060"/>
                </a:solidFill>
                <a:effectLst/>
                <a:uLnTx/>
                <a:uFillTx/>
                <a:latin typeface="Comic Sans MS" pitchFamily="66" charset="0"/>
                <a:ea typeface="+mj-ea"/>
                <a:cs typeface="+mj-cs"/>
              </a:rPr>
              <a:t>Tens</a:t>
            </a:r>
          </a:p>
        </p:txBody>
      </p:sp>
      <p:sp>
        <p:nvSpPr>
          <p:cNvPr id="35" name="Left Arrow 34"/>
          <p:cNvSpPr/>
          <p:nvPr/>
        </p:nvSpPr>
        <p:spPr>
          <a:xfrm>
            <a:off x="6670432" y="1955092"/>
            <a:ext cx="2362200" cy="914400"/>
          </a:xfrm>
          <a:prstGeom prst="leftArrow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  <a:latin typeface="Comic Sans MS" pitchFamily="66" charset="0"/>
              </a:rPr>
              <a:t>100+30+4=134</a:t>
            </a:r>
          </a:p>
        </p:txBody>
      </p:sp>
      <p:pic>
        <p:nvPicPr>
          <p:cNvPr id="30" name="Picture 4" descr="One Block Illustration - Twinkl"/>
          <p:cNvPicPr>
            <a:picLocks noChangeAspect="1" noChangeArrowheads="1"/>
          </p:cNvPicPr>
          <p:nvPr/>
        </p:nvPicPr>
        <p:blipFill>
          <a:blip r:embed="rId2" cstate="print"/>
          <a:srcRect l="24428" r="23664"/>
          <a:stretch>
            <a:fillRect/>
          </a:stretch>
        </p:blipFill>
        <p:spPr bwMode="auto">
          <a:xfrm>
            <a:off x="6192716" y="1226570"/>
            <a:ext cx="381000" cy="366993"/>
          </a:xfrm>
          <a:prstGeom prst="rect">
            <a:avLst/>
          </a:prstGeom>
          <a:noFill/>
        </p:spPr>
      </p:pic>
      <p:pic>
        <p:nvPicPr>
          <p:cNvPr id="31" name="Picture 4" descr="One Block Illustration - Twinkl"/>
          <p:cNvPicPr>
            <a:picLocks noChangeAspect="1" noChangeArrowheads="1"/>
          </p:cNvPicPr>
          <p:nvPr/>
        </p:nvPicPr>
        <p:blipFill>
          <a:blip r:embed="rId2" cstate="print"/>
          <a:srcRect l="24428" r="23664"/>
          <a:stretch>
            <a:fillRect/>
          </a:stretch>
        </p:blipFill>
        <p:spPr bwMode="auto">
          <a:xfrm>
            <a:off x="5735516" y="1607570"/>
            <a:ext cx="381000" cy="366993"/>
          </a:xfrm>
          <a:prstGeom prst="rect">
            <a:avLst/>
          </a:prstGeom>
          <a:noFill/>
        </p:spPr>
      </p:pic>
      <p:pic>
        <p:nvPicPr>
          <p:cNvPr id="34" name="Picture 4" descr="One Block Illustration - Twinkl"/>
          <p:cNvPicPr>
            <a:picLocks noChangeAspect="1" noChangeArrowheads="1"/>
          </p:cNvPicPr>
          <p:nvPr/>
        </p:nvPicPr>
        <p:blipFill>
          <a:blip r:embed="rId2" cstate="print"/>
          <a:srcRect l="24428" r="23664"/>
          <a:stretch>
            <a:fillRect/>
          </a:stretch>
        </p:blipFill>
        <p:spPr bwMode="auto">
          <a:xfrm>
            <a:off x="6192716" y="1607570"/>
            <a:ext cx="381000" cy="366993"/>
          </a:xfrm>
          <a:prstGeom prst="rect">
            <a:avLst/>
          </a:prstGeom>
          <a:noFill/>
        </p:spPr>
      </p:pic>
      <p:pic>
        <p:nvPicPr>
          <p:cNvPr id="45" name="Picture 2" descr="Formation bildung education GIF - Find on GIFER">
            <a:extLst>
              <a:ext uri="{FF2B5EF4-FFF2-40B4-BE49-F238E27FC236}">
                <a16:creationId xmlns:a16="http://schemas.microsoft.com/office/drawing/2014/main" id="{1CC58026-221D-4C1E-BB93-B70B8D8408B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7631" y="38100"/>
            <a:ext cx="2237772" cy="1297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Title 1">
            <a:extLst>
              <a:ext uri="{FF2B5EF4-FFF2-40B4-BE49-F238E27FC236}">
                <a16:creationId xmlns:a16="http://schemas.microsoft.com/office/drawing/2014/main" id="{3B702A26-0313-425F-9DD8-91860D4F5C5F}"/>
              </a:ext>
            </a:extLst>
          </p:cNvPr>
          <p:cNvSpPr txBox="1">
            <a:spLocks/>
          </p:cNvSpPr>
          <p:nvPr/>
        </p:nvSpPr>
        <p:spPr>
          <a:xfrm>
            <a:off x="2055749" y="675699"/>
            <a:ext cx="1502387" cy="548553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500" b="0" i="0" u="none" strike="noStrike" kern="1200" cap="none" spc="0" normalizeH="0" baseline="0" noProof="0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+mj-cs"/>
              </a:rPr>
              <a:t>Hundreds</a:t>
            </a: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341C8E8F-BFB8-4513-A6C4-8B4D237A23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0321" y="1260896"/>
            <a:ext cx="1576565" cy="1862085"/>
          </a:xfrm>
          <a:prstGeom prst="rect">
            <a:avLst/>
          </a:prstGeom>
        </p:spPr>
      </p:pic>
      <p:pic>
        <p:nvPicPr>
          <p:cNvPr id="49" name="Picture 6" descr="Clipart lion frame, Picture #2452863 clipart lion frame">
            <a:extLst>
              <a:ext uri="{FF2B5EF4-FFF2-40B4-BE49-F238E27FC236}">
                <a16:creationId xmlns:a16="http://schemas.microsoft.com/office/drawing/2014/main" id="{7F063F2A-0E32-4BB9-BBB7-73EDF52964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431" y="3246806"/>
            <a:ext cx="5711001" cy="2786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5B4F3D48-CB86-40D2-821E-CC38EA04886D}"/>
              </a:ext>
            </a:extLst>
          </p:cNvPr>
          <p:cNvSpPr/>
          <p:nvPr/>
        </p:nvSpPr>
        <p:spPr>
          <a:xfrm>
            <a:off x="2494249" y="3246113"/>
            <a:ext cx="4155667" cy="5398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ln>
                  <a:solidFill>
                    <a:schemeClr val="accent6">
                      <a:lumMod val="75000"/>
                    </a:schemeClr>
                  </a:solidFill>
                </a:ln>
                <a:solidFill>
                  <a:srgbClr val="0070C0"/>
                </a:solidFill>
                <a:latin typeface="Comic Sans MS" pitchFamily="66" charset="0"/>
                <a:ea typeface="+mj-ea"/>
                <a:cs typeface="+mj-cs"/>
              </a:rPr>
              <a:t>Number name (In words )</a:t>
            </a:r>
            <a:endParaRPr kumimoji="0" lang="en-US" sz="1800" b="0" i="0" u="none" strike="noStrike" kern="1200" cap="none" spc="0" normalizeH="0" baseline="0" noProof="0" dirty="0">
              <a:ln>
                <a:solidFill>
                  <a:schemeClr val="accent6">
                    <a:lumMod val="75000"/>
                  </a:schemeClr>
                </a:solidFill>
              </a:ln>
              <a:solidFill>
                <a:srgbClr val="0070C0"/>
              </a:solidFill>
              <a:effectLst/>
              <a:uLnTx/>
              <a:uFillTx/>
              <a:latin typeface="Comic Sans MS" pitchFamily="66" charset="0"/>
              <a:ea typeface="+mj-ea"/>
              <a:cs typeface="+mj-cs"/>
            </a:endParaRPr>
          </a:p>
        </p:txBody>
      </p:sp>
      <p:pic>
        <p:nvPicPr>
          <p:cNvPr id="51" name="Picture 4" descr="Happy GIFs - Get the best gif on GIFER">
            <a:extLst>
              <a:ext uri="{FF2B5EF4-FFF2-40B4-BE49-F238E27FC236}">
                <a16:creationId xmlns:a16="http://schemas.microsoft.com/office/drawing/2014/main" id="{4C6DBDED-A054-40D8-9F37-793F1F992F9F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800" y="4070063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A4D099B9-0473-41CB-B653-4930D9F09162}"/>
              </a:ext>
            </a:extLst>
          </p:cNvPr>
          <p:cNvSpPr/>
          <p:nvPr/>
        </p:nvSpPr>
        <p:spPr>
          <a:xfrm>
            <a:off x="2710802" y="4345558"/>
            <a:ext cx="4070998" cy="5398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dirty="0">
                <a:ln>
                  <a:solidFill>
                    <a:schemeClr val="accent6">
                      <a:lumMod val="75000"/>
                    </a:schemeClr>
                  </a:solidFill>
                </a:ln>
                <a:solidFill>
                  <a:srgbClr val="FF0000"/>
                </a:solidFill>
                <a:latin typeface="Comic Sans MS" pitchFamily="66" charset="0"/>
                <a:ea typeface="+mj-ea"/>
                <a:cs typeface="+mj-cs"/>
              </a:rPr>
              <a:t>One hundred and thirty four</a:t>
            </a:r>
            <a:endParaRPr kumimoji="0" lang="en-US" sz="4000" b="0" i="0" u="none" strike="noStrike" kern="1200" cap="none" spc="0" normalizeH="0" baseline="0" noProof="0" dirty="0">
              <a:ln>
                <a:solidFill>
                  <a:schemeClr val="accent6">
                    <a:lumMod val="75000"/>
                  </a:schemeClr>
                </a:solidFill>
              </a:ln>
              <a:solidFill>
                <a:srgbClr val="FF0000"/>
              </a:solidFill>
              <a:effectLst/>
              <a:uLnTx/>
              <a:uFillTx/>
              <a:latin typeface="Comic Sans MS" pitchFamily="66" charset="0"/>
              <a:ea typeface="+mj-ea"/>
              <a:cs typeface="+mj-cs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73D64C31-69D1-4C11-B7EF-64EACA46D02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402841" y="1191813"/>
            <a:ext cx="447675" cy="200025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5CDC7262-B3B9-4EEE-8612-A8F8998CE80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29542" y="1213481"/>
            <a:ext cx="447675" cy="200025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A3AA3A1-1CA6-4B3D-A5A6-41F4623F650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974211" y="1191813"/>
            <a:ext cx="447675" cy="200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412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9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1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1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2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2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2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2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1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10" grpId="0"/>
      <p:bldP spid="33" grpId="0"/>
      <p:bldP spid="35" grpId="0" animBg="1"/>
      <p:bldP spid="46" grpId="0"/>
      <p:bldP spid="5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2404329" y="-17365"/>
            <a:ext cx="4572000" cy="8763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+mj-cs"/>
              </a:rPr>
              <a:t>I’m number 140</a:t>
            </a:r>
          </a:p>
        </p:txBody>
      </p:sp>
      <p:sp>
        <p:nvSpPr>
          <p:cNvPr id="8" name="Cloud Callout 7"/>
          <p:cNvSpPr/>
          <p:nvPr/>
        </p:nvSpPr>
        <p:spPr>
          <a:xfrm>
            <a:off x="-89664" y="477984"/>
            <a:ext cx="2289112" cy="2391508"/>
          </a:xfrm>
          <a:prstGeom prst="cloudCallout">
            <a:avLst>
              <a:gd name="adj1" fmla="val 94779"/>
              <a:gd name="adj2" fmla="val -45123"/>
            </a:avLst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n>
                  <a:solidFill>
                    <a:srgbClr val="C00000"/>
                  </a:solidFill>
                </a:ln>
                <a:solidFill>
                  <a:srgbClr val="FF0000"/>
                </a:solidFill>
                <a:latin typeface="Comic Sans MS" pitchFamily="66" charset="0"/>
              </a:rPr>
              <a:t>I’m 3-digit number &amp;</a:t>
            </a:r>
          </a:p>
          <a:p>
            <a:pPr algn="ctr"/>
            <a:r>
              <a:rPr lang="en-US" sz="2000" dirty="0">
                <a:ln>
                  <a:solidFill>
                    <a:srgbClr val="C00000"/>
                  </a:solidFill>
                </a:ln>
                <a:solidFill>
                  <a:srgbClr val="FF0000"/>
                </a:solidFill>
                <a:latin typeface="Comic Sans MS" pitchFamily="66" charset="0"/>
              </a:rPr>
              <a:t> I have </a:t>
            </a:r>
          </a:p>
          <a:p>
            <a:pPr algn="ctr"/>
            <a:r>
              <a:rPr lang="en-US" sz="2000" dirty="0">
                <a:ln>
                  <a:solidFill>
                    <a:srgbClr val="C00000"/>
                  </a:solidFill>
                </a:ln>
                <a:solidFill>
                  <a:srgbClr val="FF0000"/>
                </a:solidFill>
                <a:latin typeface="Comic Sans MS" pitchFamily="66" charset="0"/>
              </a:rPr>
              <a:t>1 hundred, </a:t>
            </a:r>
          </a:p>
          <a:p>
            <a:pPr algn="ctr"/>
            <a:r>
              <a:rPr lang="en-US" sz="2000" dirty="0">
                <a:ln>
                  <a:solidFill>
                    <a:srgbClr val="C00000"/>
                  </a:solidFill>
                </a:ln>
                <a:solidFill>
                  <a:srgbClr val="FF0000"/>
                </a:solidFill>
                <a:latin typeface="Comic Sans MS" pitchFamily="66" charset="0"/>
              </a:rPr>
              <a:t>4 tens and</a:t>
            </a:r>
          </a:p>
          <a:p>
            <a:pPr algn="ctr"/>
            <a:r>
              <a:rPr lang="en-US" sz="2000" dirty="0">
                <a:ln>
                  <a:solidFill>
                    <a:srgbClr val="C00000"/>
                  </a:solidFill>
                </a:ln>
                <a:solidFill>
                  <a:srgbClr val="FF0000"/>
                </a:solidFill>
                <a:latin typeface="Comic Sans MS" pitchFamily="66" charset="0"/>
              </a:rPr>
              <a:t> 0 ones.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5735516" y="742950"/>
            <a:ext cx="914400" cy="4572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500" b="0" i="0" u="none" strike="noStrike" kern="1200" cap="none" spc="0" normalizeH="0" baseline="0" noProof="0" dirty="0">
                <a:ln>
                  <a:solidFill>
                    <a:srgbClr val="92D050"/>
                  </a:solidFill>
                </a:ln>
                <a:solidFill>
                  <a:srgbClr val="92D050"/>
                </a:solidFill>
                <a:effectLst/>
                <a:uLnTx/>
                <a:uFillTx/>
                <a:latin typeface="Comic Sans MS" pitchFamily="66" charset="0"/>
                <a:ea typeface="+mj-ea"/>
                <a:cs typeface="+mj-cs"/>
              </a:rPr>
              <a:t>Ones</a:t>
            </a:r>
          </a:p>
        </p:txBody>
      </p:sp>
      <p:pic>
        <p:nvPicPr>
          <p:cNvPr id="32" name="Picture 4" descr="One Block Illustration - Twinkl"/>
          <p:cNvPicPr>
            <a:picLocks noChangeAspect="1" noChangeArrowheads="1"/>
          </p:cNvPicPr>
          <p:nvPr/>
        </p:nvPicPr>
        <p:blipFill>
          <a:blip r:embed="rId2" cstate="print"/>
          <a:srcRect l="24428" r="23664"/>
          <a:stretch>
            <a:fillRect/>
          </a:stretch>
        </p:blipFill>
        <p:spPr bwMode="auto">
          <a:xfrm>
            <a:off x="5763359" y="1240230"/>
            <a:ext cx="381000" cy="366993"/>
          </a:xfrm>
          <a:prstGeom prst="rect">
            <a:avLst/>
          </a:prstGeom>
          <a:noFill/>
        </p:spPr>
      </p:pic>
      <p:sp>
        <p:nvSpPr>
          <p:cNvPr id="33" name="Title 1"/>
          <p:cNvSpPr txBox="1">
            <a:spLocks/>
          </p:cNvSpPr>
          <p:nvPr/>
        </p:nvSpPr>
        <p:spPr>
          <a:xfrm>
            <a:off x="4211516" y="723900"/>
            <a:ext cx="914400" cy="4572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500" b="0" i="0" u="none" strike="noStrike" kern="1200" cap="none" spc="0" normalizeH="0" baseline="0" noProof="0" dirty="0">
                <a:ln>
                  <a:solidFill>
                    <a:srgbClr val="002060"/>
                  </a:solidFill>
                </a:ln>
                <a:solidFill>
                  <a:srgbClr val="002060"/>
                </a:solidFill>
                <a:effectLst/>
                <a:uLnTx/>
                <a:uFillTx/>
                <a:latin typeface="Comic Sans MS" pitchFamily="66" charset="0"/>
                <a:ea typeface="+mj-ea"/>
                <a:cs typeface="+mj-cs"/>
              </a:rPr>
              <a:t>Tens</a:t>
            </a:r>
          </a:p>
        </p:txBody>
      </p:sp>
      <p:sp>
        <p:nvSpPr>
          <p:cNvPr id="35" name="Left Arrow 34"/>
          <p:cNvSpPr/>
          <p:nvPr/>
        </p:nvSpPr>
        <p:spPr>
          <a:xfrm>
            <a:off x="6670432" y="1955092"/>
            <a:ext cx="2362200" cy="914400"/>
          </a:xfrm>
          <a:prstGeom prst="leftArrow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  <a:latin typeface="Comic Sans MS" pitchFamily="66" charset="0"/>
              </a:rPr>
              <a:t>100+40+0=140</a:t>
            </a:r>
          </a:p>
        </p:txBody>
      </p:sp>
      <p:pic>
        <p:nvPicPr>
          <p:cNvPr id="30" name="Picture 4" descr="One Block Illustration - Twinkl"/>
          <p:cNvPicPr>
            <a:picLocks noChangeAspect="1" noChangeArrowheads="1"/>
          </p:cNvPicPr>
          <p:nvPr/>
        </p:nvPicPr>
        <p:blipFill>
          <a:blip r:embed="rId2" cstate="print"/>
          <a:srcRect l="24428" r="23664"/>
          <a:stretch>
            <a:fillRect/>
          </a:stretch>
        </p:blipFill>
        <p:spPr bwMode="auto">
          <a:xfrm>
            <a:off x="6192716" y="1226570"/>
            <a:ext cx="381000" cy="366993"/>
          </a:xfrm>
          <a:prstGeom prst="rect">
            <a:avLst/>
          </a:prstGeom>
          <a:noFill/>
        </p:spPr>
      </p:pic>
      <p:pic>
        <p:nvPicPr>
          <p:cNvPr id="31" name="Picture 4" descr="One Block Illustration - Twinkl"/>
          <p:cNvPicPr>
            <a:picLocks noChangeAspect="1" noChangeArrowheads="1"/>
          </p:cNvPicPr>
          <p:nvPr/>
        </p:nvPicPr>
        <p:blipFill>
          <a:blip r:embed="rId2" cstate="print"/>
          <a:srcRect l="24428" r="23664"/>
          <a:stretch>
            <a:fillRect/>
          </a:stretch>
        </p:blipFill>
        <p:spPr bwMode="auto">
          <a:xfrm>
            <a:off x="5735516" y="1607570"/>
            <a:ext cx="381000" cy="366993"/>
          </a:xfrm>
          <a:prstGeom prst="rect">
            <a:avLst/>
          </a:prstGeom>
          <a:noFill/>
        </p:spPr>
      </p:pic>
      <p:pic>
        <p:nvPicPr>
          <p:cNvPr id="34" name="Picture 4" descr="One Block Illustration - Twinkl"/>
          <p:cNvPicPr>
            <a:picLocks noChangeAspect="1" noChangeArrowheads="1"/>
          </p:cNvPicPr>
          <p:nvPr/>
        </p:nvPicPr>
        <p:blipFill>
          <a:blip r:embed="rId2" cstate="print"/>
          <a:srcRect l="24428" r="23664"/>
          <a:stretch>
            <a:fillRect/>
          </a:stretch>
        </p:blipFill>
        <p:spPr bwMode="auto">
          <a:xfrm>
            <a:off x="6192716" y="1607570"/>
            <a:ext cx="381000" cy="366993"/>
          </a:xfrm>
          <a:prstGeom prst="rect">
            <a:avLst/>
          </a:prstGeom>
          <a:noFill/>
        </p:spPr>
      </p:pic>
      <p:pic>
        <p:nvPicPr>
          <p:cNvPr id="36" name="Picture 4" descr="One Block Illustration - Twinkl"/>
          <p:cNvPicPr>
            <a:picLocks noChangeAspect="1" noChangeArrowheads="1"/>
          </p:cNvPicPr>
          <p:nvPr/>
        </p:nvPicPr>
        <p:blipFill>
          <a:blip r:embed="rId2" cstate="print"/>
          <a:srcRect l="24428" r="23664"/>
          <a:stretch>
            <a:fillRect/>
          </a:stretch>
        </p:blipFill>
        <p:spPr bwMode="auto">
          <a:xfrm>
            <a:off x="5735516" y="1988570"/>
            <a:ext cx="381000" cy="366993"/>
          </a:xfrm>
          <a:prstGeom prst="rect">
            <a:avLst/>
          </a:prstGeom>
          <a:noFill/>
        </p:spPr>
      </p:pic>
      <p:pic>
        <p:nvPicPr>
          <p:cNvPr id="45" name="Picture 2" descr="Formation bildung education GIF - Find on GIFER">
            <a:extLst>
              <a:ext uri="{FF2B5EF4-FFF2-40B4-BE49-F238E27FC236}">
                <a16:creationId xmlns:a16="http://schemas.microsoft.com/office/drawing/2014/main" id="{1CC58026-221D-4C1E-BB93-B70B8D8408B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7631" y="38100"/>
            <a:ext cx="2237772" cy="1297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Title 1">
            <a:extLst>
              <a:ext uri="{FF2B5EF4-FFF2-40B4-BE49-F238E27FC236}">
                <a16:creationId xmlns:a16="http://schemas.microsoft.com/office/drawing/2014/main" id="{3B702A26-0313-425F-9DD8-91860D4F5C5F}"/>
              </a:ext>
            </a:extLst>
          </p:cNvPr>
          <p:cNvSpPr txBox="1">
            <a:spLocks/>
          </p:cNvSpPr>
          <p:nvPr/>
        </p:nvSpPr>
        <p:spPr>
          <a:xfrm>
            <a:off x="1973642" y="664148"/>
            <a:ext cx="1502387" cy="548553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500" b="0" i="0" u="none" strike="noStrike" kern="1200" cap="none" spc="0" normalizeH="0" baseline="0" noProof="0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+mj-cs"/>
              </a:rPr>
              <a:t>Hundreds</a:t>
            </a: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341C8E8F-BFB8-4513-A6C4-8B4D237A23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0321" y="1260896"/>
            <a:ext cx="1576565" cy="1862085"/>
          </a:xfrm>
          <a:prstGeom prst="rect">
            <a:avLst/>
          </a:prstGeom>
        </p:spPr>
      </p:pic>
      <p:pic>
        <p:nvPicPr>
          <p:cNvPr id="49" name="Picture 6" descr="Clipart lion frame, Picture #2452863 clipart lion frame">
            <a:extLst>
              <a:ext uri="{FF2B5EF4-FFF2-40B4-BE49-F238E27FC236}">
                <a16:creationId xmlns:a16="http://schemas.microsoft.com/office/drawing/2014/main" id="{7F063F2A-0E32-4BB9-BBB7-73EDF52964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431" y="3246806"/>
            <a:ext cx="5711001" cy="2786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5B4F3D48-CB86-40D2-821E-CC38EA04886D}"/>
              </a:ext>
            </a:extLst>
          </p:cNvPr>
          <p:cNvSpPr/>
          <p:nvPr/>
        </p:nvSpPr>
        <p:spPr>
          <a:xfrm>
            <a:off x="2494249" y="3246113"/>
            <a:ext cx="4155667" cy="5398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ln>
                  <a:solidFill>
                    <a:schemeClr val="accent6">
                      <a:lumMod val="75000"/>
                    </a:schemeClr>
                  </a:solidFill>
                </a:ln>
                <a:solidFill>
                  <a:srgbClr val="0070C0"/>
                </a:solidFill>
                <a:latin typeface="Comic Sans MS" pitchFamily="66" charset="0"/>
                <a:ea typeface="+mj-ea"/>
                <a:cs typeface="+mj-cs"/>
              </a:rPr>
              <a:t>Number name (In words )</a:t>
            </a:r>
            <a:endParaRPr kumimoji="0" lang="en-US" sz="1800" b="0" i="0" u="none" strike="noStrike" kern="1200" cap="none" spc="0" normalizeH="0" baseline="0" noProof="0" dirty="0">
              <a:ln>
                <a:solidFill>
                  <a:schemeClr val="accent6">
                    <a:lumMod val="75000"/>
                  </a:schemeClr>
                </a:solidFill>
              </a:ln>
              <a:solidFill>
                <a:srgbClr val="0070C0"/>
              </a:solidFill>
              <a:effectLst/>
              <a:uLnTx/>
              <a:uFillTx/>
              <a:latin typeface="Comic Sans MS" pitchFamily="66" charset="0"/>
              <a:ea typeface="+mj-ea"/>
              <a:cs typeface="+mj-cs"/>
            </a:endParaRPr>
          </a:p>
        </p:txBody>
      </p:sp>
      <p:pic>
        <p:nvPicPr>
          <p:cNvPr id="51" name="Picture 4" descr="Happy GIFs - Get the best gif on GIFER">
            <a:extLst>
              <a:ext uri="{FF2B5EF4-FFF2-40B4-BE49-F238E27FC236}">
                <a16:creationId xmlns:a16="http://schemas.microsoft.com/office/drawing/2014/main" id="{4C6DBDED-A054-40D8-9F37-793F1F992F9F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800" y="4070063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A4D099B9-0473-41CB-B653-4930D9F09162}"/>
              </a:ext>
            </a:extLst>
          </p:cNvPr>
          <p:cNvSpPr/>
          <p:nvPr/>
        </p:nvSpPr>
        <p:spPr>
          <a:xfrm>
            <a:off x="2710802" y="4345558"/>
            <a:ext cx="4070998" cy="5398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dirty="0">
                <a:ln>
                  <a:solidFill>
                    <a:schemeClr val="accent6">
                      <a:lumMod val="75000"/>
                    </a:schemeClr>
                  </a:solidFill>
                </a:ln>
                <a:solidFill>
                  <a:srgbClr val="FF0000"/>
                </a:solidFill>
                <a:latin typeface="Comic Sans MS" pitchFamily="66" charset="0"/>
                <a:ea typeface="+mj-ea"/>
                <a:cs typeface="+mj-cs"/>
              </a:rPr>
              <a:t>One hundred and forty</a:t>
            </a:r>
            <a:endParaRPr kumimoji="0" lang="en-US" sz="4000" b="0" i="0" u="none" strike="noStrike" kern="1200" cap="none" spc="0" normalizeH="0" baseline="0" noProof="0" dirty="0">
              <a:ln>
                <a:solidFill>
                  <a:schemeClr val="accent6">
                    <a:lumMod val="75000"/>
                  </a:schemeClr>
                </a:solidFill>
              </a:ln>
              <a:solidFill>
                <a:srgbClr val="FF0000"/>
              </a:solidFill>
              <a:effectLst/>
              <a:uLnTx/>
              <a:uFillTx/>
              <a:latin typeface="Comic Sans MS" pitchFamily="66" charset="0"/>
              <a:ea typeface="+mj-ea"/>
              <a:cs typeface="+mj-cs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73D64C31-69D1-4C11-B7EF-64EACA46D02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12051" y="1190635"/>
            <a:ext cx="447675" cy="200025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5CDC7262-B3B9-4EEE-8612-A8F8998CE80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02025" y="1200343"/>
            <a:ext cx="447675" cy="2000250"/>
          </a:xfrm>
          <a:prstGeom prst="rect">
            <a:avLst/>
          </a:prstGeom>
        </p:spPr>
      </p:pic>
      <p:pic>
        <p:nvPicPr>
          <p:cNvPr id="21" name="Picture 4" descr="One Block Illustration - Twinkl">
            <a:extLst>
              <a:ext uri="{FF2B5EF4-FFF2-40B4-BE49-F238E27FC236}">
                <a16:creationId xmlns:a16="http://schemas.microsoft.com/office/drawing/2014/main" id="{3EEBBF2F-CAC7-4D46-9E86-B79AE1D8BA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 l="24428" r="23664"/>
          <a:stretch>
            <a:fillRect/>
          </a:stretch>
        </p:blipFill>
        <p:spPr bwMode="auto">
          <a:xfrm>
            <a:off x="6182823" y="1996136"/>
            <a:ext cx="381000" cy="366993"/>
          </a:xfrm>
          <a:prstGeom prst="rect">
            <a:avLst/>
          </a:prstGeom>
          <a:noFill/>
        </p:spPr>
      </p:pic>
      <p:pic>
        <p:nvPicPr>
          <p:cNvPr id="22" name="Picture 4" descr="One Block Illustration - Twinkl">
            <a:extLst>
              <a:ext uri="{FF2B5EF4-FFF2-40B4-BE49-F238E27FC236}">
                <a16:creationId xmlns:a16="http://schemas.microsoft.com/office/drawing/2014/main" id="{07902582-CA74-4AB4-A6B6-51BBF1778A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 l="24428" r="23664"/>
          <a:stretch>
            <a:fillRect/>
          </a:stretch>
        </p:blipFill>
        <p:spPr bwMode="auto">
          <a:xfrm>
            <a:off x="5730572" y="2400255"/>
            <a:ext cx="381000" cy="366993"/>
          </a:xfrm>
          <a:prstGeom prst="rect">
            <a:avLst/>
          </a:prstGeom>
          <a:noFill/>
        </p:spPr>
      </p:pic>
      <p:pic>
        <p:nvPicPr>
          <p:cNvPr id="23" name="Picture 4" descr="One Block Illustration - Twinkl">
            <a:extLst>
              <a:ext uri="{FF2B5EF4-FFF2-40B4-BE49-F238E27FC236}">
                <a16:creationId xmlns:a16="http://schemas.microsoft.com/office/drawing/2014/main" id="{3FEEBEFC-BF17-4ABF-B6C5-693C2902D4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 l="24428" r="23664"/>
          <a:stretch>
            <a:fillRect/>
          </a:stretch>
        </p:blipFill>
        <p:spPr bwMode="auto">
          <a:xfrm>
            <a:off x="6192716" y="2400255"/>
            <a:ext cx="381000" cy="366993"/>
          </a:xfrm>
          <a:prstGeom prst="rect">
            <a:avLst/>
          </a:prstGeom>
          <a:noFill/>
        </p:spPr>
      </p:pic>
      <p:pic>
        <p:nvPicPr>
          <p:cNvPr id="24" name="Picture 4" descr="One Block Illustration - Twinkl">
            <a:extLst>
              <a:ext uri="{FF2B5EF4-FFF2-40B4-BE49-F238E27FC236}">
                <a16:creationId xmlns:a16="http://schemas.microsoft.com/office/drawing/2014/main" id="{8B43EE22-A635-453F-A63B-F0909A67DB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 l="24428" r="23664"/>
          <a:stretch>
            <a:fillRect/>
          </a:stretch>
        </p:blipFill>
        <p:spPr bwMode="auto">
          <a:xfrm>
            <a:off x="5730572" y="2788079"/>
            <a:ext cx="381000" cy="366993"/>
          </a:xfrm>
          <a:prstGeom prst="rect">
            <a:avLst/>
          </a:prstGeom>
          <a:noFill/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A3AA3A1-1CA6-4B3D-A5A6-41F4623F650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705224" y="1190635"/>
            <a:ext cx="447675" cy="2000250"/>
          </a:xfrm>
          <a:prstGeom prst="rect">
            <a:avLst/>
          </a:prstGeom>
        </p:spPr>
      </p:pic>
      <p:pic>
        <p:nvPicPr>
          <p:cNvPr id="27" name="Picture 4" descr="One Block Illustration - Twinkl">
            <a:extLst>
              <a:ext uri="{FF2B5EF4-FFF2-40B4-BE49-F238E27FC236}">
                <a16:creationId xmlns:a16="http://schemas.microsoft.com/office/drawing/2014/main" id="{1CCE724F-9D0E-48B8-9016-C095FA652D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 l="24428" r="23664"/>
          <a:stretch>
            <a:fillRect/>
          </a:stretch>
        </p:blipFill>
        <p:spPr bwMode="auto">
          <a:xfrm>
            <a:off x="6182823" y="2799630"/>
            <a:ext cx="381000" cy="366993"/>
          </a:xfrm>
          <a:prstGeom prst="rect">
            <a:avLst/>
          </a:prstGeom>
          <a:noFill/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C416C4AC-BD55-4992-90C0-2EF9284D488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985606" y="1212701"/>
            <a:ext cx="447675" cy="2000250"/>
          </a:xfrm>
          <a:prstGeom prst="rect">
            <a:avLst/>
          </a:prstGeom>
        </p:spPr>
      </p:pic>
      <p:sp>
        <p:nvSpPr>
          <p:cNvPr id="29" name="Rounded Rectangular Callout 63">
            <a:extLst>
              <a:ext uri="{FF2B5EF4-FFF2-40B4-BE49-F238E27FC236}">
                <a16:creationId xmlns:a16="http://schemas.microsoft.com/office/drawing/2014/main" id="{DED0F2E4-4672-41CF-ABD5-37DEE8745528}"/>
              </a:ext>
            </a:extLst>
          </p:cNvPr>
          <p:cNvSpPr/>
          <p:nvPr/>
        </p:nvSpPr>
        <p:spPr>
          <a:xfrm>
            <a:off x="6877326" y="2992288"/>
            <a:ext cx="2113084" cy="1353270"/>
          </a:xfrm>
          <a:prstGeom prst="wedgeRoundRectCallout">
            <a:avLst>
              <a:gd name="adj1" fmla="val -119567"/>
              <a:gd name="adj2" fmla="val -51824"/>
              <a:gd name="adj3" fmla="val 16667"/>
            </a:avLst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rgbClr val="00B0F0"/>
                </a:solidFill>
              </a:ln>
              <a:solidFill>
                <a:srgbClr val="00B0F0"/>
              </a:solidFill>
              <a:latin typeface="Comic Sans MS" pitchFamily="66" charset="0"/>
            </a:endParaRPr>
          </a:p>
          <a:p>
            <a:pPr algn="ctr"/>
            <a:r>
              <a:rPr lang="en-US" dirty="0">
                <a:ln>
                  <a:solidFill>
                    <a:srgbClr val="00B0F0"/>
                  </a:solidFill>
                </a:ln>
                <a:solidFill>
                  <a:srgbClr val="00B0F0"/>
                </a:solidFill>
                <a:latin typeface="Comic Sans MS" pitchFamily="66" charset="0"/>
              </a:rPr>
              <a:t>1 ten  = 10</a:t>
            </a:r>
          </a:p>
          <a:p>
            <a:pPr algn="ctr"/>
            <a:r>
              <a:rPr lang="en-US" dirty="0">
                <a:ln>
                  <a:solidFill>
                    <a:srgbClr val="00B0F0"/>
                  </a:solidFill>
                </a:ln>
                <a:solidFill>
                  <a:srgbClr val="00B0F0"/>
                </a:solidFill>
                <a:latin typeface="Comic Sans MS" pitchFamily="66" charset="0"/>
              </a:rPr>
              <a:t>2 tens = 20</a:t>
            </a:r>
          </a:p>
          <a:p>
            <a:pPr algn="ctr"/>
            <a:r>
              <a:rPr lang="en-US" dirty="0">
                <a:ln>
                  <a:solidFill>
                    <a:srgbClr val="00B0F0"/>
                  </a:solidFill>
                </a:ln>
                <a:solidFill>
                  <a:srgbClr val="00B0F0"/>
                </a:solidFill>
                <a:latin typeface="Comic Sans MS" pitchFamily="66" charset="0"/>
              </a:rPr>
              <a:t>3 tens = 30</a:t>
            </a:r>
          </a:p>
          <a:p>
            <a:pPr algn="ctr"/>
            <a:r>
              <a:rPr lang="en-US" dirty="0">
                <a:ln>
                  <a:solidFill>
                    <a:srgbClr val="00B0F0"/>
                  </a:solidFill>
                </a:ln>
                <a:solidFill>
                  <a:srgbClr val="00B0F0"/>
                </a:solidFill>
                <a:latin typeface="Comic Sans MS" pitchFamily="66" charset="0"/>
              </a:rPr>
              <a:t>4 tens = 40</a:t>
            </a:r>
          </a:p>
          <a:p>
            <a:pPr algn="ctr"/>
            <a:endParaRPr lang="en-US" dirty="0">
              <a:ln>
                <a:solidFill>
                  <a:srgbClr val="00B0F0"/>
                </a:solidFill>
              </a:ln>
              <a:solidFill>
                <a:srgbClr val="00B0F0"/>
              </a:solidFill>
              <a:latin typeface="Comic Sans MS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5195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10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0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0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1" dur="10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10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5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6" dur="10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0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0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1" dur="10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10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5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6" dur="10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10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0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1" dur="1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1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6" dur="1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1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0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1" dur="1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1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5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6" dur="10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10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0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1" dur="10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10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7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7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7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7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7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4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5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6" fill="hold">
                      <p:stCondLst>
                        <p:cond delay="indefinite"/>
                      </p:stCondLst>
                      <p:childTnLst>
                        <p:par>
                          <p:cTn id="187" fill="hold">
                            <p:stCondLst>
                              <p:cond delay="0"/>
                            </p:stCondLst>
                            <p:childTnLst>
                              <p:par>
                                <p:cTn id="18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6" fill="hold">
                      <p:stCondLst>
                        <p:cond delay="indefinite"/>
                      </p:stCondLst>
                      <p:childTnLst>
                        <p:par>
                          <p:cTn id="197" fill="hold">
                            <p:stCondLst>
                              <p:cond delay="0"/>
                            </p:stCondLst>
                            <p:childTnLst>
                              <p:par>
                                <p:cTn id="19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0" dur="500" fill="hold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1" dur="500" fill="hold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2" fill="hold">
                      <p:stCondLst>
                        <p:cond delay="indefinite"/>
                      </p:stCondLst>
                      <p:childTnLst>
                        <p:par>
                          <p:cTn id="203" fill="hold">
                            <p:stCondLst>
                              <p:cond delay="0"/>
                            </p:stCondLst>
                            <p:childTnLst>
                              <p:par>
                                <p:cTn id="20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1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10" grpId="0"/>
      <p:bldP spid="33" grpId="0"/>
      <p:bldP spid="35" grpId="0" animBg="1"/>
      <p:bldP spid="46" grpId="0"/>
      <p:bldP spid="50" grpId="0" animBg="1"/>
      <p:bldP spid="2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2404329" y="-17365"/>
            <a:ext cx="4572000" cy="8763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+mj-cs"/>
              </a:rPr>
              <a:t>I’m number 150</a:t>
            </a:r>
          </a:p>
        </p:txBody>
      </p:sp>
      <p:sp>
        <p:nvSpPr>
          <p:cNvPr id="8" name="Cloud Callout 7"/>
          <p:cNvSpPr/>
          <p:nvPr/>
        </p:nvSpPr>
        <p:spPr>
          <a:xfrm>
            <a:off x="-89664" y="477984"/>
            <a:ext cx="2289112" cy="2391508"/>
          </a:xfrm>
          <a:prstGeom prst="cloudCallout">
            <a:avLst>
              <a:gd name="adj1" fmla="val 94779"/>
              <a:gd name="adj2" fmla="val -45123"/>
            </a:avLst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n>
                  <a:solidFill>
                    <a:srgbClr val="C00000"/>
                  </a:solidFill>
                </a:ln>
                <a:solidFill>
                  <a:srgbClr val="FF0000"/>
                </a:solidFill>
                <a:latin typeface="Comic Sans MS" pitchFamily="66" charset="0"/>
              </a:rPr>
              <a:t>I’m 3-digit number &amp;</a:t>
            </a:r>
          </a:p>
          <a:p>
            <a:pPr algn="ctr"/>
            <a:r>
              <a:rPr lang="en-US" sz="2000" dirty="0">
                <a:ln>
                  <a:solidFill>
                    <a:srgbClr val="C00000"/>
                  </a:solidFill>
                </a:ln>
                <a:solidFill>
                  <a:srgbClr val="FF0000"/>
                </a:solidFill>
                <a:latin typeface="Comic Sans MS" pitchFamily="66" charset="0"/>
              </a:rPr>
              <a:t> I have </a:t>
            </a:r>
          </a:p>
          <a:p>
            <a:pPr algn="ctr"/>
            <a:r>
              <a:rPr lang="en-US" sz="2000" dirty="0">
                <a:ln>
                  <a:solidFill>
                    <a:srgbClr val="C00000"/>
                  </a:solidFill>
                </a:ln>
                <a:solidFill>
                  <a:srgbClr val="FF0000"/>
                </a:solidFill>
                <a:latin typeface="Comic Sans MS" pitchFamily="66" charset="0"/>
              </a:rPr>
              <a:t>1 hundred, </a:t>
            </a:r>
          </a:p>
          <a:p>
            <a:pPr algn="ctr"/>
            <a:r>
              <a:rPr lang="en-US" sz="2000" dirty="0">
                <a:ln>
                  <a:solidFill>
                    <a:srgbClr val="C00000"/>
                  </a:solidFill>
                </a:ln>
                <a:solidFill>
                  <a:srgbClr val="FF0000"/>
                </a:solidFill>
                <a:latin typeface="Comic Sans MS" pitchFamily="66" charset="0"/>
              </a:rPr>
              <a:t>5 tens and</a:t>
            </a:r>
          </a:p>
          <a:p>
            <a:pPr algn="ctr"/>
            <a:r>
              <a:rPr lang="en-US" sz="2000" dirty="0">
                <a:ln>
                  <a:solidFill>
                    <a:srgbClr val="C00000"/>
                  </a:solidFill>
                </a:ln>
                <a:solidFill>
                  <a:srgbClr val="FF0000"/>
                </a:solidFill>
                <a:latin typeface="Comic Sans MS" pitchFamily="66" charset="0"/>
              </a:rPr>
              <a:t> 0 ones.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5735516" y="742950"/>
            <a:ext cx="914400" cy="4572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500" b="0" i="0" u="none" strike="noStrike" kern="1200" cap="none" spc="0" normalizeH="0" baseline="0" noProof="0" dirty="0">
                <a:ln>
                  <a:solidFill>
                    <a:srgbClr val="92D050"/>
                  </a:solidFill>
                </a:ln>
                <a:solidFill>
                  <a:srgbClr val="92D050"/>
                </a:solidFill>
                <a:effectLst/>
                <a:uLnTx/>
                <a:uFillTx/>
                <a:latin typeface="Comic Sans MS" pitchFamily="66" charset="0"/>
                <a:ea typeface="+mj-ea"/>
                <a:cs typeface="+mj-cs"/>
              </a:rPr>
              <a:t>Ones</a:t>
            </a:r>
          </a:p>
        </p:txBody>
      </p:sp>
      <p:pic>
        <p:nvPicPr>
          <p:cNvPr id="32" name="Picture 4" descr="One Block Illustration - Twinkl"/>
          <p:cNvPicPr>
            <a:picLocks noChangeAspect="1" noChangeArrowheads="1"/>
          </p:cNvPicPr>
          <p:nvPr/>
        </p:nvPicPr>
        <p:blipFill>
          <a:blip r:embed="rId2" cstate="print"/>
          <a:srcRect l="24428" r="23664"/>
          <a:stretch>
            <a:fillRect/>
          </a:stretch>
        </p:blipFill>
        <p:spPr bwMode="auto">
          <a:xfrm>
            <a:off x="5763359" y="1240230"/>
            <a:ext cx="381000" cy="366993"/>
          </a:xfrm>
          <a:prstGeom prst="rect">
            <a:avLst/>
          </a:prstGeom>
          <a:noFill/>
        </p:spPr>
      </p:pic>
      <p:sp>
        <p:nvSpPr>
          <p:cNvPr id="33" name="Title 1"/>
          <p:cNvSpPr txBox="1">
            <a:spLocks/>
          </p:cNvSpPr>
          <p:nvPr/>
        </p:nvSpPr>
        <p:spPr>
          <a:xfrm>
            <a:off x="4211516" y="723900"/>
            <a:ext cx="914400" cy="4572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500" b="0" i="0" u="none" strike="noStrike" kern="1200" cap="none" spc="0" normalizeH="0" baseline="0" noProof="0" dirty="0">
                <a:ln>
                  <a:solidFill>
                    <a:srgbClr val="002060"/>
                  </a:solidFill>
                </a:ln>
                <a:solidFill>
                  <a:srgbClr val="002060"/>
                </a:solidFill>
                <a:effectLst/>
                <a:uLnTx/>
                <a:uFillTx/>
                <a:latin typeface="Comic Sans MS" pitchFamily="66" charset="0"/>
                <a:ea typeface="+mj-ea"/>
                <a:cs typeface="+mj-cs"/>
              </a:rPr>
              <a:t>Tens</a:t>
            </a:r>
          </a:p>
        </p:txBody>
      </p:sp>
      <p:sp>
        <p:nvSpPr>
          <p:cNvPr id="35" name="Left Arrow 34"/>
          <p:cNvSpPr/>
          <p:nvPr/>
        </p:nvSpPr>
        <p:spPr>
          <a:xfrm>
            <a:off x="6670432" y="1955092"/>
            <a:ext cx="2362200" cy="914400"/>
          </a:xfrm>
          <a:prstGeom prst="leftArrow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  <a:latin typeface="Comic Sans MS" pitchFamily="66" charset="0"/>
              </a:rPr>
              <a:t>100+50+0=150</a:t>
            </a:r>
          </a:p>
        </p:txBody>
      </p:sp>
      <p:pic>
        <p:nvPicPr>
          <p:cNvPr id="30" name="Picture 4" descr="One Block Illustration - Twinkl"/>
          <p:cNvPicPr>
            <a:picLocks noChangeAspect="1" noChangeArrowheads="1"/>
          </p:cNvPicPr>
          <p:nvPr/>
        </p:nvPicPr>
        <p:blipFill>
          <a:blip r:embed="rId2" cstate="print"/>
          <a:srcRect l="24428" r="23664"/>
          <a:stretch>
            <a:fillRect/>
          </a:stretch>
        </p:blipFill>
        <p:spPr bwMode="auto">
          <a:xfrm>
            <a:off x="6192716" y="1226570"/>
            <a:ext cx="381000" cy="366993"/>
          </a:xfrm>
          <a:prstGeom prst="rect">
            <a:avLst/>
          </a:prstGeom>
          <a:noFill/>
        </p:spPr>
      </p:pic>
      <p:pic>
        <p:nvPicPr>
          <p:cNvPr id="31" name="Picture 4" descr="One Block Illustration - Twinkl"/>
          <p:cNvPicPr>
            <a:picLocks noChangeAspect="1" noChangeArrowheads="1"/>
          </p:cNvPicPr>
          <p:nvPr/>
        </p:nvPicPr>
        <p:blipFill>
          <a:blip r:embed="rId2" cstate="print"/>
          <a:srcRect l="24428" r="23664"/>
          <a:stretch>
            <a:fillRect/>
          </a:stretch>
        </p:blipFill>
        <p:spPr bwMode="auto">
          <a:xfrm>
            <a:off x="5735516" y="1607570"/>
            <a:ext cx="381000" cy="366993"/>
          </a:xfrm>
          <a:prstGeom prst="rect">
            <a:avLst/>
          </a:prstGeom>
          <a:noFill/>
        </p:spPr>
      </p:pic>
      <p:pic>
        <p:nvPicPr>
          <p:cNvPr id="34" name="Picture 4" descr="One Block Illustration - Twinkl"/>
          <p:cNvPicPr>
            <a:picLocks noChangeAspect="1" noChangeArrowheads="1"/>
          </p:cNvPicPr>
          <p:nvPr/>
        </p:nvPicPr>
        <p:blipFill>
          <a:blip r:embed="rId2" cstate="print"/>
          <a:srcRect l="24428" r="23664"/>
          <a:stretch>
            <a:fillRect/>
          </a:stretch>
        </p:blipFill>
        <p:spPr bwMode="auto">
          <a:xfrm>
            <a:off x="6192716" y="1607570"/>
            <a:ext cx="381000" cy="366993"/>
          </a:xfrm>
          <a:prstGeom prst="rect">
            <a:avLst/>
          </a:prstGeom>
          <a:noFill/>
        </p:spPr>
      </p:pic>
      <p:pic>
        <p:nvPicPr>
          <p:cNvPr id="36" name="Picture 4" descr="One Block Illustration - Twinkl"/>
          <p:cNvPicPr>
            <a:picLocks noChangeAspect="1" noChangeArrowheads="1"/>
          </p:cNvPicPr>
          <p:nvPr/>
        </p:nvPicPr>
        <p:blipFill>
          <a:blip r:embed="rId2" cstate="print"/>
          <a:srcRect l="24428" r="23664"/>
          <a:stretch>
            <a:fillRect/>
          </a:stretch>
        </p:blipFill>
        <p:spPr bwMode="auto">
          <a:xfrm>
            <a:off x="5735516" y="1988570"/>
            <a:ext cx="381000" cy="366993"/>
          </a:xfrm>
          <a:prstGeom prst="rect">
            <a:avLst/>
          </a:prstGeom>
          <a:noFill/>
        </p:spPr>
      </p:pic>
      <p:pic>
        <p:nvPicPr>
          <p:cNvPr id="45" name="Picture 2" descr="Formation bildung education GIF - Find on GIFER">
            <a:extLst>
              <a:ext uri="{FF2B5EF4-FFF2-40B4-BE49-F238E27FC236}">
                <a16:creationId xmlns:a16="http://schemas.microsoft.com/office/drawing/2014/main" id="{1CC58026-221D-4C1E-BB93-B70B8D8408B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7631" y="38100"/>
            <a:ext cx="2237772" cy="1297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Title 1">
            <a:extLst>
              <a:ext uri="{FF2B5EF4-FFF2-40B4-BE49-F238E27FC236}">
                <a16:creationId xmlns:a16="http://schemas.microsoft.com/office/drawing/2014/main" id="{3B702A26-0313-425F-9DD8-91860D4F5C5F}"/>
              </a:ext>
            </a:extLst>
          </p:cNvPr>
          <p:cNvSpPr txBox="1">
            <a:spLocks/>
          </p:cNvSpPr>
          <p:nvPr/>
        </p:nvSpPr>
        <p:spPr>
          <a:xfrm>
            <a:off x="1973642" y="664148"/>
            <a:ext cx="1502387" cy="548553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500" b="0" i="0" u="none" strike="noStrike" kern="1200" cap="none" spc="0" normalizeH="0" baseline="0" noProof="0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+mj-cs"/>
              </a:rPr>
              <a:t>Hundreds</a:t>
            </a: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341C8E8F-BFB8-4513-A6C4-8B4D237A23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0321" y="1260896"/>
            <a:ext cx="1576565" cy="1862085"/>
          </a:xfrm>
          <a:prstGeom prst="rect">
            <a:avLst/>
          </a:prstGeom>
        </p:spPr>
      </p:pic>
      <p:pic>
        <p:nvPicPr>
          <p:cNvPr id="49" name="Picture 6" descr="Clipart lion frame, Picture #2452863 clipart lion frame">
            <a:extLst>
              <a:ext uri="{FF2B5EF4-FFF2-40B4-BE49-F238E27FC236}">
                <a16:creationId xmlns:a16="http://schemas.microsoft.com/office/drawing/2014/main" id="{7F063F2A-0E32-4BB9-BBB7-73EDF52964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431" y="3246806"/>
            <a:ext cx="5711001" cy="2786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5B4F3D48-CB86-40D2-821E-CC38EA04886D}"/>
              </a:ext>
            </a:extLst>
          </p:cNvPr>
          <p:cNvSpPr/>
          <p:nvPr/>
        </p:nvSpPr>
        <p:spPr>
          <a:xfrm>
            <a:off x="2494249" y="3246113"/>
            <a:ext cx="4155667" cy="5398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ln>
                  <a:solidFill>
                    <a:schemeClr val="accent6">
                      <a:lumMod val="75000"/>
                    </a:schemeClr>
                  </a:solidFill>
                </a:ln>
                <a:solidFill>
                  <a:srgbClr val="0070C0"/>
                </a:solidFill>
                <a:latin typeface="Comic Sans MS" pitchFamily="66" charset="0"/>
                <a:ea typeface="+mj-ea"/>
                <a:cs typeface="+mj-cs"/>
              </a:rPr>
              <a:t>Number name (In words )</a:t>
            </a:r>
            <a:endParaRPr kumimoji="0" lang="en-US" sz="1800" b="0" i="0" u="none" strike="noStrike" kern="1200" cap="none" spc="0" normalizeH="0" baseline="0" noProof="0" dirty="0">
              <a:ln>
                <a:solidFill>
                  <a:schemeClr val="accent6">
                    <a:lumMod val="75000"/>
                  </a:schemeClr>
                </a:solidFill>
              </a:ln>
              <a:solidFill>
                <a:srgbClr val="0070C0"/>
              </a:solidFill>
              <a:effectLst/>
              <a:uLnTx/>
              <a:uFillTx/>
              <a:latin typeface="Comic Sans MS" pitchFamily="66" charset="0"/>
              <a:ea typeface="+mj-ea"/>
              <a:cs typeface="+mj-cs"/>
            </a:endParaRPr>
          </a:p>
        </p:txBody>
      </p:sp>
      <p:pic>
        <p:nvPicPr>
          <p:cNvPr id="51" name="Picture 4" descr="Happy GIFs - Get the best gif on GIFER">
            <a:extLst>
              <a:ext uri="{FF2B5EF4-FFF2-40B4-BE49-F238E27FC236}">
                <a16:creationId xmlns:a16="http://schemas.microsoft.com/office/drawing/2014/main" id="{4C6DBDED-A054-40D8-9F37-793F1F992F9F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800" y="4070063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A4D099B9-0473-41CB-B653-4930D9F09162}"/>
              </a:ext>
            </a:extLst>
          </p:cNvPr>
          <p:cNvSpPr/>
          <p:nvPr/>
        </p:nvSpPr>
        <p:spPr>
          <a:xfrm>
            <a:off x="2710802" y="4345558"/>
            <a:ext cx="4070998" cy="5398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dirty="0">
                <a:ln>
                  <a:solidFill>
                    <a:schemeClr val="accent6">
                      <a:lumMod val="75000"/>
                    </a:schemeClr>
                  </a:solidFill>
                </a:ln>
                <a:solidFill>
                  <a:srgbClr val="FF0000"/>
                </a:solidFill>
                <a:latin typeface="Comic Sans MS" pitchFamily="66" charset="0"/>
                <a:ea typeface="+mj-ea"/>
                <a:cs typeface="+mj-cs"/>
              </a:rPr>
              <a:t>One hundred and fifty</a:t>
            </a:r>
            <a:endParaRPr kumimoji="0" lang="en-US" sz="4000" b="0" i="0" u="none" strike="noStrike" kern="1200" cap="none" spc="0" normalizeH="0" baseline="0" noProof="0" dirty="0">
              <a:ln>
                <a:solidFill>
                  <a:schemeClr val="accent6">
                    <a:lumMod val="75000"/>
                  </a:schemeClr>
                </a:solidFill>
              </a:ln>
              <a:solidFill>
                <a:srgbClr val="FF0000"/>
              </a:solidFill>
              <a:effectLst/>
              <a:uLnTx/>
              <a:uFillTx/>
              <a:latin typeface="Comic Sans MS" pitchFamily="66" charset="0"/>
              <a:ea typeface="+mj-ea"/>
              <a:cs typeface="+mj-cs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73D64C31-69D1-4C11-B7EF-64EACA46D02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12051" y="1190635"/>
            <a:ext cx="447675" cy="200025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5CDC7262-B3B9-4EEE-8612-A8F8998CE80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02025" y="1200343"/>
            <a:ext cx="447675" cy="2000250"/>
          </a:xfrm>
          <a:prstGeom prst="rect">
            <a:avLst/>
          </a:prstGeom>
        </p:spPr>
      </p:pic>
      <p:pic>
        <p:nvPicPr>
          <p:cNvPr id="21" name="Picture 4" descr="One Block Illustration - Twinkl">
            <a:extLst>
              <a:ext uri="{FF2B5EF4-FFF2-40B4-BE49-F238E27FC236}">
                <a16:creationId xmlns:a16="http://schemas.microsoft.com/office/drawing/2014/main" id="{3EEBBF2F-CAC7-4D46-9E86-B79AE1D8BA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 l="24428" r="23664"/>
          <a:stretch>
            <a:fillRect/>
          </a:stretch>
        </p:blipFill>
        <p:spPr bwMode="auto">
          <a:xfrm>
            <a:off x="6182823" y="1996136"/>
            <a:ext cx="381000" cy="366993"/>
          </a:xfrm>
          <a:prstGeom prst="rect">
            <a:avLst/>
          </a:prstGeom>
          <a:noFill/>
        </p:spPr>
      </p:pic>
      <p:pic>
        <p:nvPicPr>
          <p:cNvPr id="22" name="Picture 4" descr="One Block Illustration - Twinkl">
            <a:extLst>
              <a:ext uri="{FF2B5EF4-FFF2-40B4-BE49-F238E27FC236}">
                <a16:creationId xmlns:a16="http://schemas.microsoft.com/office/drawing/2014/main" id="{07902582-CA74-4AB4-A6B6-51BBF1778A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 l="24428" r="23664"/>
          <a:stretch>
            <a:fillRect/>
          </a:stretch>
        </p:blipFill>
        <p:spPr bwMode="auto">
          <a:xfrm>
            <a:off x="5730572" y="2400255"/>
            <a:ext cx="381000" cy="366993"/>
          </a:xfrm>
          <a:prstGeom prst="rect">
            <a:avLst/>
          </a:prstGeom>
          <a:noFill/>
        </p:spPr>
      </p:pic>
      <p:pic>
        <p:nvPicPr>
          <p:cNvPr id="23" name="Picture 4" descr="One Block Illustration - Twinkl">
            <a:extLst>
              <a:ext uri="{FF2B5EF4-FFF2-40B4-BE49-F238E27FC236}">
                <a16:creationId xmlns:a16="http://schemas.microsoft.com/office/drawing/2014/main" id="{3FEEBEFC-BF17-4ABF-B6C5-693C2902D4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 l="24428" r="23664"/>
          <a:stretch>
            <a:fillRect/>
          </a:stretch>
        </p:blipFill>
        <p:spPr bwMode="auto">
          <a:xfrm>
            <a:off x="6192716" y="2400255"/>
            <a:ext cx="381000" cy="366993"/>
          </a:xfrm>
          <a:prstGeom prst="rect">
            <a:avLst/>
          </a:prstGeom>
          <a:noFill/>
        </p:spPr>
      </p:pic>
      <p:pic>
        <p:nvPicPr>
          <p:cNvPr id="24" name="Picture 4" descr="One Block Illustration - Twinkl">
            <a:extLst>
              <a:ext uri="{FF2B5EF4-FFF2-40B4-BE49-F238E27FC236}">
                <a16:creationId xmlns:a16="http://schemas.microsoft.com/office/drawing/2014/main" id="{8B43EE22-A635-453F-A63B-F0909A67DB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 l="24428" r="23664"/>
          <a:stretch>
            <a:fillRect/>
          </a:stretch>
        </p:blipFill>
        <p:spPr bwMode="auto">
          <a:xfrm>
            <a:off x="5730572" y="2788079"/>
            <a:ext cx="381000" cy="366993"/>
          </a:xfrm>
          <a:prstGeom prst="rect">
            <a:avLst/>
          </a:prstGeom>
          <a:noFill/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D93204FB-2A66-40E4-B30A-BCF40C0EB53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902078" y="1200343"/>
            <a:ext cx="447675" cy="200025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A3AA3A1-1CA6-4B3D-A5A6-41F4623F650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705224" y="1190635"/>
            <a:ext cx="447675" cy="2000250"/>
          </a:xfrm>
          <a:prstGeom prst="rect">
            <a:avLst/>
          </a:prstGeom>
        </p:spPr>
      </p:pic>
      <p:pic>
        <p:nvPicPr>
          <p:cNvPr id="27" name="Picture 4" descr="One Block Illustration - Twinkl">
            <a:extLst>
              <a:ext uri="{FF2B5EF4-FFF2-40B4-BE49-F238E27FC236}">
                <a16:creationId xmlns:a16="http://schemas.microsoft.com/office/drawing/2014/main" id="{1CCE724F-9D0E-48B8-9016-C095FA652D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 l="24428" r="23664"/>
          <a:stretch>
            <a:fillRect/>
          </a:stretch>
        </p:blipFill>
        <p:spPr bwMode="auto">
          <a:xfrm>
            <a:off x="6182823" y="2799630"/>
            <a:ext cx="381000" cy="366993"/>
          </a:xfrm>
          <a:prstGeom prst="rect">
            <a:avLst/>
          </a:prstGeom>
          <a:noFill/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C416C4AC-BD55-4992-90C0-2EF9284D488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264215" y="1212701"/>
            <a:ext cx="447675" cy="2000250"/>
          </a:xfrm>
          <a:prstGeom prst="rect">
            <a:avLst/>
          </a:prstGeom>
        </p:spPr>
      </p:pic>
      <p:sp>
        <p:nvSpPr>
          <p:cNvPr id="29" name="Rounded Rectangular Callout 63">
            <a:extLst>
              <a:ext uri="{FF2B5EF4-FFF2-40B4-BE49-F238E27FC236}">
                <a16:creationId xmlns:a16="http://schemas.microsoft.com/office/drawing/2014/main" id="{EBF7D85F-4030-492C-84CD-2F1E5A93BB12}"/>
              </a:ext>
            </a:extLst>
          </p:cNvPr>
          <p:cNvSpPr/>
          <p:nvPr/>
        </p:nvSpPr>
        <p:spPr>
          <a:xfrm>
            <a:off x="6976329" y="3090743"/>
            <a:ext cx="2113084" cy="1353270"/>
          </a:xfrm>
          <a:prstGeom prst="wedgeRoundRectCallout">
            <a:avLst>
              <a:gd name="adj1" fmla="val -119567"/>
              <a:gd name="adj2" fmla="val -51824"/>
              <a:gd name="adj3" fmla="val 16667"/>
            </a:avLst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rgbClr val="00B0F0"/>
                </a:solidFill>
              </a:ln>
              <a:solidFill>
                <a:srgbClr val="00B0F0"/>
              </a:solidFill>
              <a:latin typeface="Comic Sans MS" pitchFamily="66" charset="0"/>
            </a:endParaRPr>
          </a:p>
          <a:p>
            <a:pPr algn="ctr"/>
            <a:r>
              <a:rPr lang="en-US" dirty="0">
                <a:ln>
                  <a:solidFill>
                    <a:srgbClr val="00B0F0"/>
                  </a:solidFill>
                </a:ln>
                <a:solidFill>
                  <a:srgbClr val="00B0F0"/>
                </a:solidFill>
                <a:latin typeface="Comic Sans MS" pitchFamily="66" charset="0"/>
              </a:rPr>
              <a:t>1 ten  = 10</a:t>
            </a:r>
          </a:p>
          <a:p>
            <a:pPr algn="ctr"/>
            <a:r>
              <a:rPr lang="en-US" dirty="0">
                <a:ln>
                  <a:solidFill>
                    <a:srgbClr val="00B0F0"/>
                  </a:solidFill>
                </a:ln>
                <a:solidFill>
                  <a:srgbClr val="00B0F0"/>
                </a:solidFill>
                <a:latin typeface="Comic Sans MS" pitchFamily="66" charset="0"/>
              </a:rPr>
              <a:t>2 tens = 20</a:t>
            </a:r>
          </a:p>
          <a:p>
            <a:pPr algn="ctr"/>
            <a:r>
              <a:rPr lang="en-US" dirty="0">
                <a:ln>
                  <a:solidFill>
                    <a:srgbClr val="00B0F0"/>
                  </a:solidFill>
                </a:ln>
                <a:solidFill>
                  <a:srgbClr val="00B0F0"/>
                </a:solidFill>
                <a:latin typeface="Comic Sans MS" pitchFamily="66" charset="0"/>
              </a:rPr>
              <a:t>3 tens = 30</a:t>
            </a:r>
          </a:p>
          <a:p>
            <a:pPr algn="ctr"/>
            <a:r>
              <a:rPr lang="en-US" dirty="0">
                <a:ln>
                  <a:solidFill>
                    <a:srgbClr val="00B0F0"/>
                  </a:solidFill>
                </a:ln>
                <a:solidFill>
                  <a:srgbClr val="00B0F0"/>
                </a:solidFill>
                <a:latin typeface="Comic Sans MS" pitchFamily="66" charset="0"/>
              </a:rPr>
              <a:t>4 tens = 40</a:t>
            </a:r>
          </a:p>
          <a:p>
            <a:pPr algn="ctr"/>
            <a:r>
              <a:rPr lang="en-US" dirty="0">
                <a:ln>
                  <a:solidFill>
                    <a:srgbClr val="00B0F0"/>
                  </a:solidFill>
                </a:ln>
                <a:solidFill>
                  <a:srgbClr val="00B0F0"/>
                </a:solidFill>
                <a:latin typeface="Comic Sans MS" pitchFamily="66" charset="0"/>
              </a:rPr>
              <a:t>5 tens = 50</a:t>
            </a:r>
          </a:p>
          <a:p>
            <a:pPr algn="ctr"/>
            <a:endParaRPr lang="en-US" dirty="0">
              <a:ln>
                <a:solidFill>
                  <a:srgbClr val="00B0F0"/>
                </a:solidFill>
              </a:ln>
              <a:solidFill>
                <a:srgbClr val="00B0F0"/>
              </a:solidFill>
              <a:latin typeface="Comic Sans MS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9433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1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1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0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10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0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10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0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3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3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3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3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5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5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5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5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5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58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6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6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7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7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>
                      <p:stCondLst>
                        <p:cond delay="indefinite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5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10" grpId="0"/>
      <p:bldP spid="33" grpId="0"/>
      <p:bldP spid="35" grpId="0" animBg="1"/>
      <p:bldP spid="46" grpId="0"/>
      <p:bldP spid="50" grpId="0" animBg="1"/>
      <p:bldP spid="52" grpId="0"/>
      <p:bldP spid="2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2385197" y="-159288"/>
            <a:ext cx="4572000" cy="8763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+mj-cs"/>
              </a:rPr>
              <a:t>I’m number 160</a:t>
            </a:r>
          </a:p>
        </p:txBody>
      </p:sp>
      <p:sp>
        <p:nvSpPr>
          <p:cNvPr id="8" name="Cloud Callout 7"/>
          <p:cNvSpPr/>
          <p:nvPr/>
        </p:nvSpPr>
        <p:spPr>
          <a:xfrm>
            <a:off x="-371612" y="491444"/>
            <a:ext cx="2289112" cy="2391508"/>
          </a:xfrm>
          <a:prstGeom prst="cloudCallout">
            <a:avLst>
              <a:gd name="adj1" fmla="val 94779"/>
              <a:gd name="adj2" fmla="val -45123"/>
            </a:avLst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n>
                  <a:solidFill>
                    <a:srgbClr val="C00000"/>
                  </a:solidFill>
                </a:ln>
                <a:solidFill>
                  <a:srgbClr val="FF0000"/>
                </a:solidFill>
                <a:latin typeface="Comic Sans MS" pitchFamily="66" charset="0"/>
              </a:rPr>
              <a:t>I’m 3-digit number &amp;</a:t>
            </a:r>
          </a:p>
          <a:p>
            <a:pPr algn="ctr"/>
            <a:r>
              <a:rPr lang="en-US" sz="2000" dirty="0">
                <a:ln>
                  <a:solidFill>
                    <a:srgbClr val="C00000"/>
                  </a:solidFill>
                </a:ln>
                <a:solidFill>
                  <a:srgbClr val="FF0000"/>
                </a:solidFill>
                <a:latin typeface="Comic Sans MS" pitchFamily="66" charset="0"/>
              </a:rPr>
              <a:t> I have </a:t>
            </a:r>
          </a:p>
          <a:p>
            <a:pPr algn="ctr"/>
            <a:r>
              <a:rPr lang="en-US" sz="2000" dirty="0">
                <a:ln>
                  <a:solidFill>
                    <a:srgbClr val="C00000"/>
                  </a:solidFill>
                </a:ln>
                <a:solidFill>
                  <a:srgbClr val="FF0000"/>
                </a:solidFill>
                <a:latin typeface="Comic Sans MS" pitchFamily="66" charset="0"/>
              </a:rPr>
              <a:t>1 hundred, </a:t>
            </a:r>
          </a:p>
          <a:p>
            <a:pPr algn="ctr"/>
            <a:r>
              <a:rPr lang="en-US" sz="2000" dirty="0">
                <a:ln>
                  <a:solidFill>
                    <a:srgbClr val="C00000"/>
                  </a:solidFill>
                </a:ln>
                <a:solidFill>
                  <a:srgbClr val="FF0000"/>
                </a:solidFill>
                <a:latin typeface="Comic Sans MS" pitchFamily="66" charset="0"/>
              </a:rPr>
              <a:t>6 tens and</a:t>
            </a:r>
          </a:p>
          <a:p>
            <a:pPr algn="ctr"/>
            <a:r>
              <a:rPr lang="en-US" sz="2000" dirty="0">
                <a:ln>
                  <a:solidFill>
                    <a:srgbClr val="C00000"/>
                  </a:solidFill>
                </a:ln>
                <a:solidFill>
                  <a:srgbClr val="FF0000"/>
                </a:solidFill>
                <a:latin typeface="Comic Sans MS" pitchFamily="66" charset="0"/>
              </a:rPr>
              <a:t> 0 ones.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6121356" y="695025"/>
            <a:ext cx="914400" cy="4572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500" b="0" i="0" u="none" strike="noStrike" kern="1200" cap="none" spc="0" normalizeH="0" baseline="0" noProof="0" dirty="0">
                <a:ln>
                  <a:solidFill>
                    <a:srgbClr val="92D050"/>
                  </a:solidFill>
                </a:ln>
                <a:solidFill>
                  <a:srgbClr val="92D050"/>
                </a:solidFill>
                <a:effectLst/>
                <a:uLnTx/>
                <a:uFillTx/>
                <a:latin typeface="Comic Sans MS" pitchFamily="66" charset="0"/>
                <a:ea typeface="+mj-ea"/>
                <a:cs typeface="+mj-cs"/>
              </a:rPr>
              <a:t>Ones</a:t>
            </a:r>
          </a:p>
        </p:txBody>
      </p:sp>
      <p:pic>
        <p:nvPicPr>
          <p:cNvPr id="32" name="Picture 4" descr="One Block Illustration - Twinkl"/>
          <p:cNvPicPr>
            <a:picLocks noChangeAspect="1" noChangeArrowheads="1"/>
          </p:cNvPicPr>
          <p:nvPr/>
        </p:nvPicPr>
        <p:blipFill>
          <a:blip r:embed="rId2" cstate="print"/>
          <a:srcRect l="24428" r="23664"/>
          <a:stretch>
            <a:fillRect/>
          </a:stretch>
        </p:blipFill>
        <p:spPr bwMode="auto">
          <a:xfrm>
            <a:off x="6191247" y="1255687"/>
            <a:ext cx="381000" cy="366993"/>
          </a:xfrm>
          <a:prstGeom prst="rect">
            <a:avLst/>
          </a:prstGeom>
          <a:noFill/>
        </p:spPr>
      </p:pic>
      <p:sp>
        <p:nvSpPr>
          <p:cNvPr id="33" name="Title 1"/>
          <p:cNvSpPr txBox="1">
            <a:spLocks/>
          </p:cNvSpPr>
          <p:nvPr/>
        </p:nvSpPr>
        <p:spPr>
          <a:xfrm>
            <a:off x="4213997" y="673038"/>
            <a:ext cx="914400" cy="4572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500" b="0" i="0" u="none" strike="noStrike" kern="1200" cap="none" spc="0" normalizeH="0" baseline="0" noProof="0" dirty="0">
                <a:ln>
                  <a:solidFill>
                    <a:srgbClr val="002060"/>
                  </a:solidFill>
                </a:ln>
                <a:solidFill>
                  <a:srgbClr val="002060"/>
                </a:solidFill>
                <a:effectLst/>
                <a:uLnTx/>
                <a:uFillTx/>
                <a:latin typeface="Comic Sans MS" pitchFamily="66" charset="0"/>
                <a:ea typeface="+mj-ea"/>
                <a:cs typeface="+mj-cs"/>
              </a:rPr>
              <a:t>Tens</a:t>
            </a:r>
          </a:p>
        </p:txBody>
      </p:sp>
      <p:sp>
        <p:nvSpPr>
          <p:cNvPr id="35" name="Left Arrow 34"/>
          <p:cNvSpPr/>
          <p:nvPr/>
        </p:nvSpPr>
        <p:spPr>
          <a:xfrm>
            <a:off x="7013874" y="1830058"/>
            <a:ext cx="2362200" cy="914400"/>
          </a:xfrm>
          <a:prstGeom prst="leftArrow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latin typeface="Comic Sans MS" pitchFamily="66" charset="0"/>
              </a:rPr>
              <a:t>100+60+0=160</a:t>
            </a:r>
          </a:p>
        </p:txBody>
      </p:sp>
      <p:pic>
        <p:nvPicPr>
          <p:cNvPr id="30" name="Picture 4" descr="One Block Illustration - Twinkl"/>
          <p:cNvPicPr>
            <a:picLocks noChangeAspect="1" noChangeArrowheads="1"/>
          </p:cNvPicPr>
          <p:nvPr/>
        </p:nvPicPr>
        <p:blipFill>
          <a:blip r:embed="rId2" cstate="print"/>
          <a:srcRect l="24428" r="23664"/>
          <a:stretch>
            <a:fillRect/>
          </a:stretch>
        </p:blipFill>
        <p:spPr bwMode="auto">
          <a:xfrm>
            <a:off x="6632874" y="1230157"/>
            <a:ext cx="381000" cy="366993"/>
          </a:xfrm>
          <a:prstGeom prst="rect">
            <a:avLst/>
          </a:prstGeom>
          <a:noFill/>
        </p:spPr>
      </p:pic>
      <p:pic>
        <p:nvPicPr>
          <p:cNvPr id="31" name="Picture 4" descr="One Block Illustration - Twinkl"/>
          <p:cNvPicPr>
            <a:picLocks noChangeAspect="1" noChangeArrowheads="1"/>
          </p:cNvPicPr>
          <p:nvPr/>
        </p:nvPicPr>
        <p:blipFill>
          <a:blip r:embed="rId2" cstate="print"/>
          <a:srcRect l="24428" r="23664"/>
          <a:stretch>
            <a:fillRect/>
          </a:stretch>
        </p:blipFill>
        <p:spPr bwMode="auto">
          <a:xfrm>
            <a:off x="6175674" y="1611157"/>
            <a:ext cx="381000" cy="366993"/>
          </a:xfrm>
          <a:prstGeom prst="rect">
            <a:avLst/>
          </a:prstGeom>
          <a:noFill/>
        </p:spPr>
      </p:pic>
      <p:pic>
        <p:nvPicPr>
          <p:cNvPr id="34" name="Picture 4" descr="One Block Illustration - Twinkl"/>
          <p:cNvPicPr>
            <a:picLocks noChangeAspect="1" noChangeArrowheads="1"/>
          </p:cNvPicPr>
          <p:nvPr/>
        </p:nvPicPr>
        <p:blipFill>
          <a:blip r:embed="rId2" cstate="print"/>
          <a:srcRect l="24428" r="23664"/>
          <a:stretch>
            <a:fillRect/>
          </a:stretch>
        </p:blipFill>
        <p:spPr bwMode="auto">
          <a:xfrm>
            <a:off x="6632874" y="1611157"/>
            <a:ext cx="381000" cy="366993"/>
          </a:xfrm>
          <a:prstGeom prst="rect">
            <a:avLst/>
          </a:prstGeom>
          <a:noFill/>
        </p:spPr>
      </p:pic>
      <p:pic>
        <p:nvPicPr>
          <p:cNvPr id="36" name="Picture 4" descr="One Block Illustration - Twinkl"/>
          <p:cNvPicPr>
            <a:picLocks noChangeAspect="1" noChangeArrowheads="1"/>
          </p:cNvPicPr>
          <p:nvPr/>
        </p:nvPicPr>
        <p:blipFill>
          <a:blip r:embed="rId2" cstate="print"/>
          <a:srcRect l="24428" r="23664"/>
          <a:stretch>
            <a:fillRect/>
          </a:stretch>
        </p:blipFill>
        <p:spPr bwMode="auto">
          <a:xfrm>
            <a:off x="6175674" y="1992157"/>
            <a:ext cx="381000" cy="366993"/>
          </a:xfrm>
          <a:prstGeom prst="rect">
            <a:avLst/>
          </a:prstGeom>
          <a:noFill/>
        </p:spPr>
      </p:pic>
      <p:sp>
        <p:nvSpPr>
          <p:cNvPr id="46" name="Title 1">
            <a:extLst>
              <a:ext uri="{FF2B5EF4-FFF2-40B4-BE49-F238E27FC236}">
                <a16:creationId xmlns:a16="http://schemas.microsoft.com/office/drawing/2014/main" id="{3B702A26-0313-425F-9DD8-91860D4F5C5F}"/>
              </a:ext>
            </a:extLst>
          </p:cNvPr>
          <p:cNvSpPr txBox="1">
            <a:spLocks/>
          </p:cNvSpPr>
          <p:nvPr/>
        </p:nvSpPr>
        <p:spPr>
          <a:xfrm>
            <a:off x="1628688" y="636616"/>
            <a:ext cx="1502387" cy="548553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500" b="0" i="0" u="none" strike="noStrike" kern="1200" cap="none" spc="0" normalizeH="0" baseline="0" noProof="0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+mj-cs"/>
              </a:rPr>
              <a:t>Hundreds</a:t>
            </a: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341C8E8F-BFB8-4513-A6C4-8B4D237A23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9909" y="1240230"/>
            <a:ext cx="1576565" cy="1862085"/>
          </a:xfrm>
          <a:prstGeom prst="rect">
            <a:avLst/>
          </a:prstGeom>
        </p:spPr>
      </p:pic>
      <p:pic>
        <p:nvPicPr>
          <p:cNvPr id="49" name="Picture 6" descr="Clipart lion frame, Picture #2452863 clipart lion frame">
            <a:extLst>
              <a:ext uri="{FF2B5EF4-FFF2-40B4-BE49-F238E27FC236}">
                <a16:creationId xmlns:a16="http://schemas.microsoft.com/office/drawing/2014/main" id="{7F063F2A-0E32-4BB9-BBB7-73EDF52964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4604" y="3281182"/>
            <a:ext cx="6168200" cy="2786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5B4F3D48-CB86-40D2-821E-CC38EA04886D}"/>
              </a:ext>
            </a:extLst>
          </p:cNvPr>
          <p:cNvSpPr/>
          <p:nvPr/>
        </p:nvSpPr>
        <p:spPr>
          <a:xfrm>
            <a:off x="3352087" y="3340310"/>
            <a:ext cx="4155667" cy="539891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ln>
                  <a:solidFill>
                    <a:schemeClr val="accent6">
                      <a:lumMod val="75000"/>
                    </a:schemeClr>
                  </a:solidFill>
                </a:ln>
                <a:solidFill>
                  <a:srgbClr val="0070C0"/>
                </a:solidFill>
                <a:latin typeface="Comic Sans MS" pitchFamily="66" charset="0"/>
                <a:ea typeface="+mj-ea"/>
                <a:cs typeface="+mj-cs"/>
              </a:rPr>
              <a:t>Number name (In words )</a:t>
            </a:r>
            <a:endParaRPr kumimoji="0" lang="en-US" sz="1800" b="0" i="0" u="none" strike="noStrike" kern="1200" cap="none" spc="0" normalizeH="0" baseline="0" noProof="0" dirty="0">
              <a:ln>
                <a:solidFill>
                  <a:schemeClr val="accent6">
                    <a:lumMod val="75000"/>
                  </a:schemeClr>
                </a:solidFill>
              </a:ln>
              <a:solidFill>
                <a:srgbClr val="0070C0"/>
              </a:solidFill>
              <a:effectLst/>
              <a:uLnTx/>
              <a:uFillTx/>
              <a:latin typeface="Comic Sans MS" pitchFamily="66" charset="0"/>
              <a:ea typeface="+mj-ea"/>
              <a:cs typeface="+mj-cs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A4D099B9-0473-41CB-B653-4930D9F09162}"/>
              </a:ext>
            </a:extLst>
          </p:cNvPr>
          <p:cNvSpPr/>
          <p:nvPr/>
        </p:nvSpPr>
        <p:spPr>
          <a:xfrm>
            <a:off x="3254613" y="4331990"/>
            <a:ext cx="4070998" cy="5398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dirty="0">
                <a:ln>
                  <a:solidFill>
                    <a:schemeClr val="accent6">
                      <a:lumMod val="75000"/>
                    </a:schemeClr>
                  </a:solidFill>
                </a:ln>
                <a:solidFill>
                  <a:srgbClr val="FF0000"/>
                </a:solidFill>
                <a:latin typeface="Comic Sans MS" pitchFamily="66" charset="0"/>
                <a:ea typeface="+mj-ea"/>
                <a:cs typeface="+mj-cs"/>
              </a:rPr>
              <a:t>One hundred and sixty</a:t>
            </a:r>
            <a:endParaRPr kumimoji="0" lang="en-US" sz="4000" b="0" i="0" u="none" strike="noStrike" kern="1200" cap="none" spc="0" normalizeH="0" baseline="0" noProof="0" dirty="0">
              <a:ln>
                <a:solidFill>
                  <a:schemeClr val="accent6">
                    <a:lumMod val="75000"/>
                  </a:schemeClr>
                </a:solidFill>
              </a:ln>
              <a:solidFill>
                <a:srgbClr val="FF0000"/>
              </a:solidFill>
              <a:effectLst/>
              <a:uLnTx/>
              <a:uFillTx/>
              <a:latin typeface="Comic Sans MS" pitchFamily="66" charset="0"/>
              <a:ea typeface="+mj-ea"/>
              <a:cs typeface="+mj-cs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73D64C31-69D1-4C11-B7EF-64EACA46D0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29897" y="1214419"/>
            <a:ext cx="447675" cy="200025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5CDC7262-B3B9-4EEE-8612-A8F8998CE8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73066" y="1211338"/>
            <a:ext cx="447675" cy="2000250"/>
          </a:xfrm>
          <a:prstGeom prst="rect">
            <a:avLst/>
          </a:prstGeom>
        </p:spPr>
      </p:pic>
      <p:pic>
        <p:nvPicPr>
          <p:cNvPr id="21" name="Picture 4" descr="One Block Illustration - Twinkl">
            <a:extLst>
              <a:ext uri="{FF2B5EF4-FFF2-40B4-BE49-F238E27FC236}">
                <a16:creationId xmlns:a16="http://schemas.microsoft.com/office/drawing/2014/main" id="{3EEBBF2F-CAC7-4D46-9E86-B79AE1D8BA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 l="24428" r="23664"/>
          <a:stretch>
            <a:fillRect/>
          </a:stretch>
        </p:blipFill>
        <p:spPr bwMode="auto">
          <a:xfrm>
            <a:off x="6622981" y="1999723"/>
            <a:ext cx="381000" cy="366993"/>
          </a:xfrm>
          <a:prstGeom prst="rect">
            <a:avLst/>
          </a:prstGeom>
          <a:noFill/>
        </p:spPr>
      </p:pic>
      <p:pic>
        <p:nvPicPr>
          <p:cNvPr id="22" name="Picture 4" descr="One Block Illustration - Twinkl">
            <a:extLst>
              <a:ext uri="{FF2B5EF4-FFF2-40B4-BE49-F238E27FC236}">
                <a16:creationId xmlns:a16="http://schemas.microsoft.com/office/drawing/2014/main" id="{07902582-CA74-4AB4-A6B6-51BBF1778A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 l="24428" r="23664"/>
          <a:stretch>
            <a:fillRect/>
          </a:stretch>
        </p:blipFill>
        <p:spPr bwMode="auto">
          <a:xfrm>
            <a:off x="6170730" y="2403842"/>
            <a:ext cx="381000" cy="366993"/>
          </a:xfrm>
          <a:prstGeom prst="rect">
            <a:avLst/>
          </a:prstGeom>
          <a:noFill/>
        </p:spPr>
      </p:pic>
      <p:pic>
        <p:nvPicPr>
          <p:cNvPr id="23" name="Picture 4" descr="One Block Illustration - Twinkl">
            <a:extLst>
              <a:ext uri="{FF2B5EF4-FFF2-40B4-BE49-F238E27FC236}">
                <a16:creationId xmlns:a16="http://schemas.microsoft.com/office/drawing/2014/main" id="{3FEEBEFC-BF17-4ABF-B6C5-693C2902D4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 l="24428" r="23664"/>
          <a:stretch>
            <a:fillRect/>
          </a:stretch>
        </p:blipFill>
        <p:spPr bwMode="auto">
          <a:xfrm>
            <a:off x="6632874" y="2403842"/>
            <a:ext cx="381000" cy="366993"/>
          </a:xfrm>
          <a:prstGeom prst="rect">
            <a:avLst/>
          </a:prstGeom>
          <a:noFill/>
        </p:spPr>
      </p:pic>
      <p:pic>
        <p:nvPicPr>
          <p:cNvPr id="24" name="Picture 4" descr="One Block Illustration - Twinkl">
            <a:extLst>
              <a:ext uri="{FF2B5EF4-FFF2-40B4-BE49-F238E27FC236}">
                <a16:creationId xmlns:a16="http://schemas.microsoft.com/office/drawing/2014/main" id="{8B43EE22-A635-453F-A63B-F0909A67DB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 l="24428" r="23664"/>
          <a:stretch>
            <a:fillRect/>
          </a:stretch>
        </p:blipFill>
        <p:spPr bwMode="auto">
          <a:xfrm>
            <a:off x="6170730" y="2791666"/>
            <a:ext cx="381000" cy="366993"/>
          </a:xfrm>
          <a:prstGeom prst="rect">
            <a:avLst/>
          </a:prstGeom>
          <a:noFill/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D93204FB-2A66-40E4-B30A-BCF40C0EB5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24488" y="1202483"/>
            <a:ext cx="447675" cy="2000250"/>
          </a:xfrm>
          <a:prstGeom prst="rect">
            <a:avLst/>
          </a:prstGeom>
        </p:spPr>
      </p:pic>
      <p:pic>
        <p:nvPicPr>
          <p:cNvPr id="27" name="Picture 4" descr="One Block Illustration - Twinkl">
            <a:extLst>
              <a:ext uri="{FF2B5EF4-FFF2-40B4-BE49-F238E27FC236}">
                <a16:creationId xmlns:a16="http://schemas.microsoft.com/office/drawing/2014/main" id="{1CCE724F-9D0E-48B8-9016-C095FA652D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 l="24428" r="23664"/>
          <a:stretch>
            <a:fillRect/>
          </a:stretch>
        </p:blipFill>
        <p:spPr bwMode="auto">
          <a:xfrm>
            <a:off x="6622981" y="2803217"/>
            <a:ext cx="381000" cy="366993"/>
          </a:xfrm>
          <a:prstGeom prst="rect">
            <a:avLst/>
          </a:prstGeom>
          <a:noFill/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C416C4AC-BD55-4992-90C0-2EF9284D48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66275" y="1211338"/>
            <a:ext cx="447675" cy="2000250"/>
          </a:xfrm>
          <a:prstGeom prst="rect">
            <a:avLst/>
          </a:prstGeom>
        </p:spPr>
      </p:pic>
      <p:pic>
        <p:nvPicPr>
          <p:cNvPr id="1026" name="Picture 2" descr="Happy Good For You GIF by Khan Academy Kids - Find &amp; Share on GIPHY">
            <a:extLst>
              <a:ext uri="{FF2B5EF4-FFF2-40B4-BE49-F238E27FC236}">
                <a16:creationId xmlns:a16="http://schemas.microsoft.com/office/drawing/2014/main" id="{076BDB86-B9D6-4A1C-8C0C-9E32029E43EB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4506" y="91860"/>
            <a:ext cx="2075084" cy="1169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inion GIF - Minion - Discover &amp; Share GIFs | Minion gif, Minions, Minion  dance">
            <a:extLst>
              <a:ext uri="{FF2B5EF4-FFF2-40B4-BE49-F238E27FC236}">
                <a16:creationId xmlns:a16="http://schemas.microsoft.com/office/drawing/2014/main" id="{7DB91E34-F1B9-4493-AFCA-93B10E4626A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076011"/>
            <a:ext cx="1618876" cy="161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9A591ABD-589E-4B89-9024-998C2A978A2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21697" y="1203621"/>
            <a:ext cx="447675" cy="200025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C6759923-7B4A-45E4-A55B-86722B9271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429921" y="1192448"/>
            <a:ext cx="447675" cy="2000250"/>
          </a:xfrm>
          <a:prstGeom prst="rect">
            <a:avLst/>
          </a:prstGeom>
        </p:spPr>
      </p:pic>
      <p:sp>
        <p:nvSpPr>
          <p:cNvPr id="41" name="Rounded Rectangular Callout 63">
            <a:extLst>
              <a:ext uri="{FF2B5EF4-FFF2-40B4-BE49-F238E27FC236}">
                <a16:creationId xmlns:a16="http://schemas.microsoft.com/office/drawing/2014/main" id="{DAF6463C-E18A-48B9-B69B-2173F6625F86}"/>
              </a:ext>
            </a:extLst>
          </p:cNvPr>
          <p:cNvSpPr/>
          <p:nvPr/>
        </p:nvSpPr>
        <p:spPr>
          <a:xfrm flipH="1">
            <a:off x="-176907" y="2995715"/>
            <a:ext cx="2113084" cy="1975312"/>
          </a:xfrm>
          <a:prstGeom prst="wedgeRoundRectCallout">
            <a:avLst>
              <a:gd name="adj1" fmla="val -130663"/>
              <a:gd name="adj2" fmla="val -45889"/>
              <a:gd name="adj3" fmla="val 16667"/>
            </a:avLst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>
              <a:ln>
                <a:solidFill>
                  <a:srgbClr val="92D050"/>
                </a:solidFill>
              </a:ln>
              <a:solidFill>
                <a:srgbClr val="92D050"/>
              </a:solidFill>
              <a:latin typeface="Comic Sans MS" pitchFamily="66" charset="0"/>
            </a:endParaRPr>
          </a:p>
          <a:p>
            <a:pPr algn="ctr"/>
            <a:r>
              <a:rPr lang="en-US" dirty="0">
                <a:ln>
                  <a:solidFill>
                    <a:srgbClr val="92D050"/>
                  </a:solidFill>
                </a:ln>
                <a:solidFill>
                  <a:srgbClr val="92D050"/>
                </a:solidFill>
                <a:latin typeface="Comic Sans MS" pitchFamily="66" charset="0"/>
              </a:rPr>
              <a:t>1 ten  = 10</a:t>
            </a:r>
          </a:p>
          <a:p>
            <a:pPr algn="ctr"/>
            <a:r>
              <a:rPr lang="en-US" dirty="0">
                <a:ln>
                  <a:solidFill>
                    <a:srgbClr val="92D050"/>
                  </a:solidFill>
                </a:ln>
                <a:solidFill>
                  <a:srgbClr val="92D050"/>
                </a:solidFill>
                <a:latin typeface="Comic Sans MS" pitchFamily="66" charset="0"/>
              </a:rPr>
              <a:t>2 tens = 20</a:t>
            </a:r>
          </a:p>
          <a:p>
            <a:pPr algn="ctr"/>
            <a:r>
              <a:rPr lang="en-US" dirty="0">
                <a:ln>
                  <a:solidFill>
                    <a:srgbClr val="92D050"/>
                  </a:solidFill>
                </a:ln>
                <a:solidFill>
                  <a:srgbClr val="92D050"/>
                </a:solidFill>
                <a:latin typeface="Comic Sans MS" pitchFamily="66" charset="0"/>
              </a:rPr>
              <a:t>3 tens = 30</a:t>
            </a:r>
          </a:p>
          <a:p>
            <a:pPr algn="ctr"/>
            <a:r>
              <a:rPr lang="en-US" dirty="0">
                <a:ln>
                  <a:solidFill>
                    <a:srgbClr val="92D050"/>
                  </a:solidFill>
                </a:ln>
                <a:solidFill>
                  <a:srgbClr val="92D050"/>
                </a:solidFill>
                <a:latin typeface="Comic Sans MS" pitchFamily="66" charset="0"/>
              </a:rPr>
              <a:t>4 tens = 40</a:t>
            </a:r>
          </a:p>
          <a:p>
            <a:pPr algn="ctr"/>
            <a:r>
              <a:rPr lang="en-US" dirty="0">
                <a:ln>
                  <a:solidFill>
                    <a:srgbClr val="92D050"/>
                  </a:solidFill>
                </a:ln>
                <a:solidFill>
                  <a:srgbClr val="92D050"/>
                </a:solidFill>
                <a:latin typeface="Comic Sans MS" pitchFamily="66" charset="0"/>
              </a:rPr>
              <a:t>5 tens = 50</a:t>
            </a:r>
          </a:p>
          <a:p>
            <a:pPr algn="ctr"/>
            <a:r>
              <a:rPr lang="en-US" dirty="0">
                <a:ln>
                  <a:solidFill>
                    <a:srgbClr val="92D050"/>
                  </a:solidFill>
                </a:ln>
                <a:solidFill>
                  <a:srgbClr val="92D050"/>
                </a:solidFill>
                <a:latin typeface="Comic Sans MS" pitchFamily="66" charset="0"/>
              </a:rPr>
              <a:t>6 tens = 60</a:t>
            </a:r>
          </a:p>
          <a:p>
            <a:pPr algn="ctr"/>
            <a:endParaRPr lang="en-US" dirty="0">
              <a:ln>
                <a:solidFill>
                  <a:srgbClr val="00B0F0"/>
                </a:solidFill>
              </a:ln>
              <a:solidFill>
                <a:srgbClr val="00B0F0"/>
              </a:solidFill>
              <a:latin typeface="Comic Sans MS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4900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2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2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2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2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2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3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7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8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1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2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5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6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9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0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3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4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6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7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8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1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2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4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5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6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8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9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0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" fill="hold">
                      <p:stCondLst>
                        <p:cond delay="indefinite"/>
                      </p:stCondLst>
                      <p:childTnLst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3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4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2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0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1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2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4" dur="2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5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6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1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2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3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4" fill="hold">
                      <p:stCondLst>
                        <p:cond delay="indefinite"/>
                      </p:stCondLst>
                      <p:childTnLst>
                        <p:par>
                          <p:cTn id="205" fill="hold">
                            <p:stCondLst>
                              <p:cond delay="0"/>
                            </p:stCondLst>
                            <p:childTnLst>
                              <p:par>
                                <p:cTn id="20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8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9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0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10" grpId="0"/>
      <p:bldP spid="33" grpId="0"/>
      <p:bldP spid="35" grpId="0" animBg="1"/>
      <p:bldP spid="46" grpId="0"/>
      <p:bldP spid="50" grpId="0" animBg="1"/>
      <p:bldP spid="5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2385197" y="-159288"/>
            <a:ext cx="4572000" cy="8763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+mj-cs"/>
              </a:rPr>
              <a:t>I’m number 166</a:t>
            </a:r>
          </a:p>
        </p:txBody>
      </p:sp>
      <p:sp>
        <p:nvSpPr>
          <p:cNvPr id="8" name="Cloud Callout 7"/>
          <p:cNvSpPr/>
          <p:nvPr/>
        </p:nvSpPr>
        <p:spPr>
          <a:xfrm>
            <a:off x="-371612" y="491444"/>
            <a:ext cx="2289112" cy="2391508"/>
          </a:xfrm>
          <a:prstGeom prst="cloudCallout">
            <a:avLst>
              <a:gd name="adj1" fmla="val 94779"/>
              <a:gd name="adj2" fmla="val -45123"/>
            </a:avLst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n>
                  <a:solidFill>
                    <a:srgbClr val="C00000"/>
                  </a:solidFill>
                </a:ln>
                <a:solidFill>
                  <a:srgbClr val="FF0000"/>
                </a:solidFill>
                <a:latin typeface="Comic Sans MS" pitchFamily="66" charset="0"/>
              </a:rPr>
              <a:t>I’m 3-digit number &amp;</a:t>
            </a:r>
          </a:p>
          <a:p>
            <a:pPr algn="ctr"/>
            <a:r>
              <a:rPr lang="en-US" sz="2000" dirty="0">
                <a:ln>
                  <a:solidFill>
                    <a:srgbClr val="C00000"/>
                  </a:solidFill>
                </a:ln>
                <a:solidFill>
                  <a:srgbClr val="FF0000"/>
                </a:solidFill>
                <a:latin typeface="Comic Sans MS" pitchFamily="66" charset="0"/>
              </a:rPr>
              <a:t> I have </a:t>
            </a:r>
          </a:p>
          <a:p>
            <a:pPr algn="ctr"/>
            <a:r>
              <a:rPr lang="en-US" sz="2000" dirty="0">
                <a:ln>
                  <a:solidFill>
                    <a:srgbClr val="C00000"/>
                  </a:solidFill>
                </a:ln>
                <a:solidFill>
                  <a:srgbClr val="FF0000"/>
                </a:solidFill>
                <a:latin typeface="Comic Sans MS" pitchFamily="66" charset="0"/>
              </a:rPr>
              <a:t>1 hundred, </a:t>
            </a:r>
          </a:p>
          <a:p>
            <a:pPr algn="ctr"/>
            <a:r>
              <a:rPr lang="en-US" sz="2000" dirty="0">
                <a:ln>
                  <a:solidFill>
                    <a:srgbClr val="C00000"/>
                  </a:solidFill>
                </a:ln>
                <a:solidFill>
                  <a:srgbClr val="FF0000"/>
                </a:solidFill>
                <a:latin typeface="Comic Sans MS" pitchFamily="66" charset="0"/>
              </a:rPr>
              <a:t>6 tens and</a:t>
            </a:r>
          </a:p>
          <a:p>
            <a:pPr algn="ctr"/>
            <a:r>
              <a:rPr lang="en-US" sz="2000" dirty="0">
                <a:ln>
                  <a:solidFill>
                    <a:srgbClr val="C00000"/>
                  </a:solidFill>
                </a:ln>
                <a:solidFill>
                  <a:srgbClr val="FF0000"/>
                </a:solidFill>
                <a:latin typeface="Comic Sans MS" pitchFamily="66" charset="0"/>
              </a:rPr>
              <a:t> 6 ones.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6121356" y="695025"/>
            <a:ext cx="914400" cy="4572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500" b="0" i="0" u="none" strike="noStrike" kern="1200" cap="none" spc="0" normalizeH="0" baseline="0" noProof="0" dirty="0">
                <a:ln>
                  <a:solidFill>
                    <a:srgbClr val="92D050"/>
                  </a:solidFill>
                </a:ln>
                <a:solidFill>
                  <a:srgbClr val="92D050"/>
                </a:solidFill>
                <a:effectLst/>
                <a:uLnTx/>
                <a:uFillTx/>
                <a:latin typeface="Comic Sans MS" pitchFamily="66" charset="0"/>
                <a:ea typeface="+mj-ea"/>
                <a:cs typeface="+mj-cs"/>
              </a:rPr>
              <a:t>Ones</a:t>
            </a:r>
          </a:p>
        </p:txBody>
      </p:sp>
      <p:pic>
        <p:nvPicPr>
          <p:cNvPr id="32" name="Picture 4" descr="One Block Illustration - Twinkl"/>
          <p:cNvPicPr>
            <a:picLocks noChangeAspect="1" noChangeArrowheads="1"/>
          </p:cNvPicPr>
          <p:nvPr/>
        </p:nvPicPr>
        <p:blipFill>
          <a:blip r:embed="rId2" cstate="print"/>
          <a:srcRect l="24428" r="23664"/>
          <a:stretch>
            <a:fillRect/>
          </a:stretch>
        </p:blipFill>
        <p:spPr bwMode="auto">
          <a:xfrm>
            <a:off x="6191247" y="1255687"/>
            <a:ext cx="381000" cy="366993"/>
          </a:xfrm>
          <a:prstGeom prst="rect">
            <a:avLst/>
          </a:prstGeom>
          <a:noFill/>
        </p:spPr>
      </p:pic>
      <p:sp>
        <p:nvSpPr>
          <p:cNvPr id="33" name="Title 1"/>
          <p:cNvSpPr txBox="1">
            <a:spLocks/>
          </p:cNvSpPr>
          <p:nvPr/>
        </p:nvSpPr>
        <p:spPr>
          <a:xfrm>
            <a:off x="4213997" y="673038"/>
            <a:ext cx="914400" cy="4572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500" b="0" i="0" u="none" strike="noStrike" kern="1200" cap="none" spc="0" normalizeH="0" baseline="0" noProof="0" dirty="0">
                <a:ln>
                  <a:solidFill>
                    <a:srgbClr val="002060"/>
                  </a:solidFill>
                </a:ln>
                <a:solidFill>
                  <a:srgbClr val="002060"/>
                </a:solidFill>
                <a:effectLst/>
                <a:uLnTx/>
                <a:uFillTx/>
                <a:latin typeface="Comic Sans MS" pitchFamily="66" charset="0"/>
                <a:ea typeface="+mj-ea"/>
                <a:cs typeface="+mj-cs"/>
              </a:rPr>
              <a:t>Tens</a:t>
            </a:r>
          </a:p>
        </p:txBody>
      </p:sp>
      <p:sp>
        <p:nvSpPr>
          <p:cNvPr id="35" name="Left Arrow 34"/>
          <p:cNvSpPr/>
          <p:nvPr/>
        </p:nvSpPr>
        <p:spPr>
          <a:xfrm>
            <a:off x="7013874" y="1830058"/>
            <a:ext cx="2362200" cy="914400"/>
          </a:xfrm>
          <a:prstGeom prst="leftArrow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latin typeface="Comic Sans MS" pitchFamily="66" charset="0"/>
              </a:rPr>
              <a:t>100+60+6=166</a:t>
            </a:r>
          </a:p>
        </p:txBody>
      </p:sp>
      <p:pic>
        <p:nvPicPr>
          <p:cNvPr id="30" name="Picture 4" descr="One Block Illustration - Twinkl"/>
          <p:cNvPicPr>
            <a:picLocks noChangeAspect="1" noChangeArrowheads="1"/>
          </p:cNvPicPr>
          <p:nvPr/>
        </p:nvPicPr>
        <p:blipFill>
          <a:blip r:embed="rId2" cstate="print"/>
          <a:srcRect l="24428" r="23664"/>
          <a:stretch>
            <a:fillRect/>
          </a:stretch>
        </p:blipFill>
        <p:spPr bwMode="auto">
          <a:xfrm>
            <a:off x="6632874" y="1230157"/>
            <a:ext cx="381000" cy="366993"/>
          </a:xfrm>
          <a:prstGeom prst="rect">
            <a:avLst/>
          </a:prstGeom>
          <a:noFill/>
        </p:spPr>
      </p:pic>
      <p:pic>
        <p:nvPicPr>
          <p:cNvPr id="31" name="Picture 4" descr="One Block Illustration - Twinkl"/>
          <p:cNvPicPr>
            <a:picLocks noChangeAspect="1" noChangeArrowheads="1"/>
          </p:cNvPicPr>
          <p:nvPr/>
        </p:nvPicPr>
        <p:blipFill>
          <a:blip r:embed="rId2" cstate="print"/>
          <a:srcRect l="24428" r="23664"/>
          <a:stretch>
            <a:fillRect/>
          </a:stretch>
        </p:blipFill>
        <p:spPr bwMode="auto">
          <a:xfrm>
            <a:off x="6175674" y="1611157"/>
            <a:ext cx="381000" cy="366993"/>
          </a:xfrm>
          <a:prstGeom prst="rect">
            <a:avLst/>
          </a:prstGeom>
          <a:noFill/>
        </p:spPr>
      </p:pic>
      <p:pic>
        <p:nvPicPr>
          <p:cNvPr id="34" name="Picture 4" descr="One Block Illustration - Twinkl"/>
          <p:cNvPicPr>
            <a:picLocks noChangeAspect="1" noChangeArrowheads="1"/>
          </p:cNvPicPr>
          <p:nvPr/>
        </p:nvPicPr>
        <p:blipFill>
          <a:blip r:embed="rId2" cstate="print"/>
          <a:srcRect l="24428" r="23664"/>
          <a:stretch>
            <a:fillRect/>
          </a:stretch>
        </p:blipFill>
        <p:spPr bwMode="auto">
          <a:xfrm>
            <a:off x="6632874" y="1611157"/>
            <a:ext cx="381000" cy="366993"/>
          </a:xfrm>
          <a:prstGeom prst="rect">
            <a:avLst/>
          </a:prstGeom>
          <a:noFill/>
        </p:spPr>
      </p:pic>
      <p:pic>
        <p:nvPicPr>
          <p:cNvPr id="36" name="Picture 4" descr="One Block Illustration - Twinkl"/>
          <p:cNvPicPr>
            <a:picLocks noChangeAspect="1" noChangeArrowheads="1"/>
          </p:cNvPicPr>
          <p:nvPr/>
        </p:nvPicPr>
        <p:blipFill>
          <a:blip r:embed="rId2" cstate="print"/>
          <a:srcRect l="24428" r="23664"/>
          <a:stretch>
            <a:fillRect/>
          </a:stretch>
        </p:blipFill>
        <p:spPr bwMode="auto">
          <a:xfrm>
            <a:off x="6175674" y="1992157"/>
            <a:ext cx="381000" cy="366993"/>
          </a:xfrm>
          <a:prstGeom prst="rect">
            <a:avLst/>
          </a:prstGeom>
          <a:noFill/>
        </p:spPr>
      </p:pic>
      <p:sp>
        <p:nvSpPr>
          <p:cNvPr id="46" name="Title 1">
            <a:extLst>
              <a:ext uri="{FF2B5EF4-FFF2-40B4-BE49-F238E27FC236}">
                <a16:creationId xmlns:a16="http://schemas.microsoft.com/office/drawing/2014/main" id="{3B702A26-0313-425F-9DD8-91860D4F5C5F}"/>
              </a:ext>
            </a:extLst>
          </p:cNvPr>
          <p:cNvSpPr txBox="1">
            <a:spLocks/>
          </p:cNvSpPr>
          <p:nvPr/>
        </p:nvSpPr>
        <p:spPr>
          <a:xfrm>
            <a:off x="1628688" y="636616"/>
            <a:ext cx="1502387" cy="548553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500" b="0" i="0" u="none" strike="noStrike" kern="1200" cap="none" spc="0" normalizeH="0" baseline="0" noProof="0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+mj-cs"/>
              </a:rPr>
              <a:t>Hundreds</a:t>
            </a: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341C8E8F-BFB8-4513-A6C4-8B4D237A23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9909" y="1240230"/>
            <a:ext cx="1576565" cy="1862085"/>
          </a:xfrm>
          <a:prstGeom prst="rect">
            <a:avLst/>
          </a:prstGeom>
        </p:spPr>
      </p:pic>
      <p:pic>
        <p:nvPicPr>
          <p:cNvPr id="49" name="Picture 6" descr="Clipart lion frame, Picture #2452863 clipart lion frame">
            <a:extLst>
              <a:ext uri="{FF2B5EF4-FFF2-40B4-BE49-F238E27FC236}">
                <a16:creationId xmlns:a16="http://schemas.microsoft.com/office/drawing/2014/main" id="{7F063F2A-0E32-4BB9-BBB7-73EDF52964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431" y="3246806"/>
            <a:ext cx="6168200" cy="2786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5B4F3D48-CB86-40D2-821E-CC38EA04886D}"/>
              </a:ext>
            </a:extLst>
          </p:cNvPr>
          <p:cNvSpPr/>
          <p:nvPr/>
        </p:nvSpPr>
        <p:spPr>
          <a:xfrm>
            <a:off x="2824244" y="3328359"/>
            <a:ext cx="4155667" cy="539891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ln>
                  <a:solidFill>
                    <a:schemeClr val="accent6">
                      <a:lumMod val="75000"/>
                    </a:schemeClr>
                  </a:solidFill>
                </a:ln>
                <a:solidFill>
                  <a:srgbClr val="0070C0"/>
                </a:solidFill>
                <a:latin typeface="Comic Sans MS" pitchFamily="66" charset="0"/>
                <a:ea typeface="+mj-ea"/>
                <a:cs typeface="+mj-cs"/>
              </a:rPr>
              <a:t>Number name (In words )</a:t>
            </a:r>
            <a:endParaRPr kumimoji="0" lang="en-US" sz="1800" b="0" i="0" u="none" strike="noStrike" kern="1200" cap="none" spc="0" normalizeH="0" baseline="0" noProof="0" dirty="0">
              <a:ln>
                <a:solidFill>
                  <a:schemeClr val="accent6">
                    <a:lumMod val="75000"/>
                  </a:schemeClr>
                </a:solidFill>
              </a:ln>
              <a:solidFill>
                <a:srgbClr val="0070C0"/>
              </a:solidFill>
              <a:effectLst/>
              <a:uLnTx/>
              <a:uFillTx/>
              <a:latin typeface="Comic Sans MS" pitchFamily="66" charset="0"/>
              <a:ea typeface="+mj-ea"/>
              <a:cs typeface="+mj-cs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A4D099B9-0473-41CB-B653-4930D9F09162}"/>
              </a:ext>
            </a:extLst>
          </p:cNvPr>
          <p:cNvSpPr/>
          <p:nvPr/>
        </p:nvSpPr>
        <p:spPr>
          <a:xfrm>
            <a:off x="2710802" y="4345558"/>
            <a:ext cx="4070998" cy="5398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dirty="0">
                <a:ln>
                  <a:solidFill>
                    <a:schemeClr val="accent6">
                      <a:lumMod val="75000"/>
                    </a:schemeClr>
                  </a:solidFill>
                </a:ln>
                <a:solidFill>
                  <a:srgbClr val="FF0000"/>
                </a:solidFill>
                <a:latin typeface="Comic Sans MS" pitchFamily="66" charset="0"/>
                <a:ea typeface="+mj-ea"/>
                <a:cs typeface="+mj-cs"/>
              </a:rPr>
              <a:t>One hundred and sixty six</a:t>
            </a:r>
            <a:endParaRPr kumimoji="0" lang="en-US" sz="4000" b="0" i="0" u="none" strike="noStrike" kern="1200" cap="none" spc="0" normalizeH="0" baseline="0" noProof="0" dirty="0">
              <a:ln>
                <a:solidFill>
                  <a:schemeClr val="accent6">
                    <a:lumMod val="75000"/>
                  </a:schemeClr>
                </a:solidFill>
              </a:ln>
              <a:solidFill>
                <a:srgbClr val="FF0000"/>
              </a:solidFill>
              <a:effectLst/>
              <a:uLnTx/>
              <a:uFillTx/>
              <a:latin typeface="Comic Sans MS" pitchFamily="66" charset="0"/>
              <a:ea typeface="+mj-ea"/>
              <a:cs typeface="+mj-cs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73D64C31-69D1-4C11-B7EF-64EACA46D0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29897" y="1214419"/>
            <a:ext cx="447675" cy="200025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5CDC7262-B3B9-4EEE-8612-A8F8998CE8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73066" y="1211338"/>
            <a:ext cx="447675" cy="2000250"/>
          </a:xfrm>
          <a:prstGeom prst="rect">
            <a:avLst/>
          </a:prstGeom>
        </p:spPr>
      </p:pic>
      <p:pic>
        <p:nvPicPr>
          <p:cNvPr id="21" name="Picture 4" descr="One Block Illustration - Twinkl">
            <a:extLst>
              <a:ext uri="{FF2B5EF4-FFF2-40B4-BE49-F238E27FC236}">
                <a16:creationId xmlns:a16="http://schemas.microsoft.com/office/drawing/2014/main" id="{3EEBBF2F-CAC7-4D46-9E86-B79AE1D8BA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 l="24428" r="23664"/>
          <a:stretch>
            <a:fillRect/>
          </a:stretch>
        </p:blipFill>
        <p:spPr bwMode="auto">
          <a:xfrm>
            <a:off x="6622981" y="1999723"/>
            <a:ext cx="381000" cy="366993"/>
          </a:xfrm>
          <a:prstGeom prst="rect">
            <a:avLst/>
          </a:prstGeom>
          <a:noFill/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D93204FB-2A66-40E4-B30A-BCF40C0EB5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24488" y="1202483"/>
            <a:ext cx="447675" cy="200025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C416C4AC-BD55-4992-90C0-2EF9284D48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66275" y="1211338"/>
            <a:ext cx="447675" cy="2000250"/>
          </a:xfrm>
          <a:prstGeom prst="rect">
            <a:avLst/>
          </a:prstGeom>
        </p:spPr>
      </p:pic>
      <p:pic>
        <p:nvPicPr>
          <p:cNvPr id="1026" name="Picture 2" descr="Happy Good For You GIF by Khan Academy Kids - Find &amp; Share on GIPHY">
            <a:extLst>
              <a:ext uri="{FF2B5EF4-FFF2-40B4-BE49-F238E27FC236}">
                <a16:creationId xmlns:a16="http://schemas.microsoft.com/office/drawing/2014/main" id="{076BDB86-B9D6-4A1C-8C0C-9E32029E43EB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4506" y="91860"/>
            <a:ext cx="2075084" cy="1169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inion GIF - Minion - Discover &amp; Share GIFs | Minion gif, Minions, Minion  dance">
            <a:extLst>
              <a:ext uri="{FF2B5EF4-FFF2-40B4-BE49-F238E27FC236}">
                <a16:creationId xmlns:a16="http://schemas.microsoft.com/office/drawing/2014/main" id="{7DB91E34-F1B9-4493-AFCA-93B10E4626A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076011"/>
            <a:ext cx="1618876" cy="161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9A591ABD-589E-4B89-9024-998C2A978A2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21697" y="1203621"/>
            <a:ext cx="447675" cy="200025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C6759923-7B4A-45E4-A55B-86722B9271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429921" y="1192448"/>
            <a:ext cx="447675" cy="200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436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1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2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8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4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10" grpId="0"/>
      <p:bldP spid="33" grpId="0"/>
      <p:bldP spid="35" grpId="0" animBg="1"/>
      <p:bldP spid="46" grpId="0"/>
      <p:bldP spid="50" grpId="0" animBg="1"/>
      <p:bldP spid="5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2385197" y="-159288"/>
            <a:ext cx="4572000" cy="8763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+mj-cs"/>
              </a:rPr>
              <a:t>I’m number 170</a:t>
            </a:r>
          </a:p>
        </p:txBody>
      </p:sp>
      <p:sp>
        <p:nvSpPr>
          <p:cNvPr id="8" name="Cloud Callout 7"/>
          <p:cNvSpPr/>
          <p:nvPr/>
        </p:nvSpPr>
        <p:spPr>
          <a:xfrm>
            <a:off x="-371612" y="491444"/>
            <a:ext cx="2289112" cy="2391508"/>
          </a:xfrm>
          <a:prstGeom prst="cloudCallout">
            <a:avLst>
              <a:gd name="adj1" fmla="val 94779"/>
              <a:gd name="adj2" fmla="val -45123"/>
            </a:avLst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n>
                  <a:solidFill>
                    <a:srgbClr val="C00000"/>
                  </a:solidFill>
                </a:ln>
                <a:solidFill>
                  <a:srgbClr val="FF0000"/>
                </a:solidFill>
                <a:latin typeface="Comic Sans MS" pitchFamily="66" charset="0"/>
              </a:rPr>
              <a:t>I’m 3-digit number &amp;</a:t>
            </a:r>
          </a:p>
          <a:p>
            <a:pPr algn="ctr"/>
            <a:r>
              <a:rPr lang="en-US" sz="2000" dirty="0">
                <a:ln>
                  <a:solidFill>
                    <a:srgbClr val="C00000"/>
                  </a:solidFill>
                </a:ln>
                <a:solidFill>
                  <a:srgbClr val="FF0000"/>
                </a:solidFill>
                <a:latin typeface="Comic Sans MS" pitchFamily="66" charset="0"/>
              </a:rPr>
              <a:t> I have </a:t>
            </a:r>
          </a:p>
          <a:p>
            <a:pPr algn="ctr"/>
            <a:r>
              <a:rPr lang="en-US" sz="2000" dirty="0">
                <a:ln>
                  <a:solidFill>
                    <a:srgbClr val="C00000"/>
                  </a:solidFill>
                </a:ln>
                <a:solidFill>
                  <a:srgbClr val="FF0000"/>
                </a:solidFill>
                <a:latin typeface="Comic Sans MS" pitchFamily="66" charset="0"/>
              </a:rPr>
              <a:t>1 hundred, </a:t>
            </a:r>
          </a:p>
          <a:p>
            <a:pPr algn="ctr"/>
            <a:r>
              <a:rPr lang="en-US" sz="2000" dirty="0">
                <a:ln>
                  <a:solidFill>
                    <a:srgbClr val="C00000"/>
                  </a:solidFill>
                </a:ln>
                <a:solidFill>
                  <a:srgbClr val="FF0000"/>
                </a:solidFill>
                <a:latin typeface="Comic Sans MS" pitchFamily="66" charset="0"/>
              </a:rPr>
              <a:t>7 tens and</a:t>
            </a:r>
          </a:p>
          <a:p>
            <a:pPr algn="ctr"/>
            <a:r>
              <a:rPr lang="en-US" sz="2000" dirty="0">
                <a:ln>
                  <a:solidFill>
                    <a:srgbClr val="C00000"/>
                  </a:solidFill>
                </a:ln>
                <a:solidFill>
                  <a:srgbClr val="FF0000"/>
                </a:solidFill>
                <a:latin typeface="Comic Sans MS" pitchFamily="66" charset="0"/>
              </a:rPr>
              <a:t> 0 ones.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6121356" y="695025"/>
            <a:ext cx="914400" cy="4572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500" b="0" i="0" u="none" strike="noStrike" kern="1200" cap="none" spc="0" normalizeH="0" baseline="0" noProof="0" dirty="0">
                <a:ln>
                  <a:solidFill>
                    <a:srgbClr val="92D050"/>
                  </a:solidFill>
                </a:ln>
                <a:solidFill>
                  <a:srgbClr val="92D050"/>
                </a:solidFill>
                <a:effectLst/>
                <a:uLnTx/>
                <a:uFillTx/>
                <a:latin typeface="Comic Sans MS" pitchFamily="66" charset="0"/>
                <a:ea typeface="+mj-ea"/>
                <a:cs typeface="+mj-cs"/>
              </a:rPr>
              <a:t>Ones</a:t>
            </a:r>
          </a:p>
        </p:txBody>
      </p:sp>
      <p:pic>
        <p:nvPicPr>
          <p:cNvPr id="32" name="Picture 4" descr="One Block Illustration - Twinkl"/>
          <p:cNvPicPr>
            <a:picLocks noChangeAspect="1" noChangeArrowheads="1"/>
          </p:cNvPicPr>
          <p:nvPr/>
        </p:nvPicPr>
        <p:blipFill>
          <a:blip r:embed="rId2" cstate="print"/>
          <a:srcRect l="24428" r="23664"/>
          <a:stretch>
            <a:fillRect/>
          </a:stretch>
        </p:blipFill>
        <p:spPr bwMode="auto">
          <a:xfrm>
            <a:off x="6191247" y="1255687"/>
            <a:ext cx="381000" cy="366993"/>
          </a:xfrm>
          <a:prstGeom prst="rect">
            <a:avLst/>
          </a:prstGeom>
          <a:noFill/>
        </p:spPr>
      </p:pic>
      <p:sp>
        <p:nvSpPr>
          <p:cNvPr id="33" name="Title 1"/>
          <p:cNvSpPr txBox="1">
            <a:spLocks/>
          </p:cNvSpPr>
          <p:nvPr/>
        </p:nvSpPr>
        <p:spPr>
          <a:xfrm>
            <a:off x="4213997" y="673038"/>
            <a:ext cx="914400" cy="4572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500" b="0" i="0" u="none" strike="noStrike" kern="1200" cap="none" spc="0" normalizeH="0" baseline="0" noProof="0" dirty="0">
                <a:ln>
                  <a:solidFill>
                    <a:srgbClr val="002060"/>
                  </a:solidFill>
                </a:ln>
                <a:solidFill>
                  <a:srgbClr val="002060"/>
                </a:solidFill>
                <a:effectLst/>
                <a:uLnTx/>
                <a:uFillTx/>
                <a:latin typeface="Comic Sans MS" pitchFamily="66" charset="0"/>
                <a:ea typeface="+mj-ea"/>
                <a:cs typeface="+mj-cs"/>
              </a:rPr>
              <a:t>Tens</a:t>
            </a:r>
          </a:p>
        </p:txBody>
      </p:sp>
      <p:sp>
        <p:nvSpPr>
          <p:cNvPr id="35" name="Left Arrow 34"/>
          <p:cNvSpPr/>
          <p:nvPr/>
        </p:nvSpPr>
        <p:spPr>
          <a:xfrm>
            <a:off x="6771633" y="2348595"/>
            <a:ext cx="2362200" cy="914400"/>
          </a:xfrm>
          <a:prstGeom prst="leftArrow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latin typeface="Comic Sans MS" pitchFamily="66" charset="0"/>
              </a:rPr>
              <a:t>100+70+0=170</a:t>
            </a:r>
          </a:p>
        </p:txBody>
      </p:sp>
      <p:pic>
        <p:nvPicPr>
          <p:cNvPr id="30" name="Picture 4" descr="One Block Illustration - Twinkl"/>
          <p:cNvPicPr>
            <a:picLocks noChangeAspect="1" noChangeArrowheads="1"/>
          </p:cNvPicPr>
          <p:nvPr/>
        </p:nvPicPr>
        <p:blipFill>
          <a:blip r:embed="rId2" cstate="print"/>
          <a:srcRect l="24428" r="23664"/>
          <a:stretch>
            <a:fillRect/>
          </a:stretch>
        </p:blipFill>
        <p:spPr bwMode="auto">
          <a:xfrm>
            <a:off x="6632874" y="1230157"/>
            <a:ext cx="381000" cy="366993"/>
          </a:xfrm>
          <a:prstGeom prst="rect">
            <a:avLst/>
          </a:prstGeom>
          <a:noFill/>
        </p:spPr>
      </p:pic>
      <p:pic>
        <p:nvPicPr>
          <p:cNvPr id="31" name="Picture 4" descr="One Block Illustration - Twinkl"/>
          <p:cNvPicPr>
            <a:picLocks noChangeAspect="1" noChangeArrowheads="1"/>
          </p:cNvPicPr>
          <p:nvPr/>
        </p:nvPicPr>
        <p:blipFill>
          <a:blip r:embed="rId2" cstate="print"/>
          <a:srcRect l="24428" r="23664"/>
          <a:stretch>
            <a:fillRect/>
          </a:stretch>
        </p:blipFill>
        <p:spPr bwMode="auto">
          <a:xfrm>
            <a:off x="6175674" y="1611157"/>
            <a:ext cx="381000" cy="366993"/>
          </a:xfrm>
          <a:prstGeom prst="rect">
            <a:avLst/>
          </a:prstGeom>
          <a:noFill/>
        </p:spPr>
      </p:pic>
      <p:pic>
        <p:nvPicPr>
          <p:cNvPr id="34" name="Picture 4" descr="One Block Illustration - Twinkl"/>
          <p:cNvPicPr>
            <a:picLocks noChangeAspect="1" noChangeArrowheads="1"/>
          </p:cNvPicPr>
          <p:nvPr/>
        </p:nvPicPr>
        <p:blipFill>
          <a:blip r:embed="rId2" cstate="print"/>
          <a:srcRect l="24428" r="23664"/>
          <a:stretch>
            <a:fillRect/>
          </a:stretch>
        </p:blipFill>
        <p:spPr bwMode="auto">
          <a:xfrm>
            <a:off x="6632874" y="1611157"/>
            <a:ext cx="381000" cy="366993"/>
          </a:xfrm>
          <a:prstGeom prst="rect">
            <a:avLst/>
          </a:prstGeom>
          <a:noFill/>
        </p:spPr>
      </p:pic>
      <p:pic>
        <p:nvPicPr>
          <p:cNvPr id="36" name="Picture 4" descr="One Block Illustration - Twinkl"/>
          <p:cNvPicPr>
            <a:picLocks noChangeAspect="1" noChangeArrowheads="1"/>
          </p:cNvPicPr>
          <p:nvPr/>
        </p:nvPicPr>
        <p:blipFill>
          <a:blip r:embed="rId2" cstate="print"/>
          <a:srcRect l="24428" r="23664"/>
          <a:stretch>
            <a:fillRect/>
          </a:stretch>
        </p:blipFill>
        <p:spPr bwMode="auto">
          <a:xfrm>
            <a:off x="6175674" y="1992157"/>
            <a:ext cx="381000" cy="366993"/>
          </a:xfrm>
          <a:prstGeom prst="rect">
            <a:avLst/>
          </a:prstGeom>
          <a:noFill/>
        </p:spPr>
      </p:pic>
      <p:sp>
        <p:nvSpPr>
          <p:cNvPr id="46" name="Title 1">
            <a:extLst>
              <a:ext uri="{FF2B5EF4-FFF2-40B4-BE49-F238E27FC236}">
                <a16:creationId xmlns:a16="http://schemas.microsoft.com/office/drawing/2014/main" id="{3B702A26-0313-425F-9DD8-91860D4F5C5F}"/>
              </a:ext>
            </a:extLst>
          </p:cNvPr>
          <p:cNvSpPr txBox="1">
            <a:spLocks/>
          </p:cNvSpPr>
          <p:nvPr/>
        </p:nvSpPr>
        <p:spPr>
          <a:xfrm>
            <a:off x="1628688" y="636616"/>
            <a:ext cx="1502387" cy="548553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500" b="0" i="0" u="none" strike="noStrike" kern="1200" cap="none" spc="0" normalizeH="0" baseline="0" noProof="0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+mj-cs"/>
              </a:rPr>
              <a:t>Hundreds</a:t>
            </a: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341C8E8F-BFB8-4513-A6C4-8B4D237A23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9909" y="1240230"/>
            <a:ext cx="1576565" cy="1862085"/>
          </a:xfrm>
          <a:prstGeom prst="rect">
            <a:avLst/>
          </a:prstGeom>
        </p:spPr>
      </p:pic>
      <p:pic>
        <p:nvPicPr>
          <p:cNvPr id="49" name="Picture 6" descr="Clipart lion frame, Picture #2452863 clipart lion frame">
            <a:extLst>
              <a:ext uri="{FF2B5EF4-FFF2-40B4-BE49-F238E27FC236}">
                <a16:creationId xmlns:a16="http://schemas.microsoft.com/office/drawing/2014/main" id="{7F063F2A-0E32-4BB9-BBB7-73EDF52964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7900" y="3304413"/>
            <a:ext cx="6168200" cy="2786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5B4F3D48-CB86-40D2-821E-CC38EA04886D}"/>
              </a:ext>
            </a:extLst>
          </p:cNvPr>
          <p:cNvSpPr/>
          <p:nvPr/>
        </p:nvSpPr>
        <p:spPr>
          <a:xfrm>
            <a:off x="3352087" y="3351231"/>
            <a:ext cx="4155667" cy="539891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ln>
                  <a:solidFill>
                    <a:schemeClr val="accent6">
                      <a:lumMod val="75000"/>
                    </a:schemeClr>
                  </a:solidFill>
                </a:ln>
                <a:solidFill>
                  <a:srgbClr val="0070C0"/>
                </a:solidFill>
                <a:latin typeface="Comic Sans MS" pitchFamily="66" charset="0"/>
                <a:ea typeface="+mj-ea"/>
                <a:cs typeface="+mj-cs"/>
              </a:rPr>
              <a:t>Number name (In words )</a:t>
            </a:r>
            <a:endParaRPr kumimoji="0" lang="en-US" sz="1800" b="0" i="0" u="none" strike="noStrike" kern="1200" cap="none" spc="0" normalizeH="0" baseline="0" noProof="0" dirty="0">
              <a:ln>
                <a:solidFill>
                  <a:schemeClr val="accent6">
                    <a:lumMod val="75000"/>
                  </a:schemeClr>
                </a:solidFill>
              </a:ln>
              <a:solidFill>
                <a:srgbClr val="0070C0"/>
              </a:solidFill>
              <a:effectLst/>
              <a:uLnTx/>
              <a:uFillTx/>
              <a:latin typeface="Comic Sans MS" pitchFamily="66" charset="0"/>
              <a:ea typeface="+mj-ea"/>
              <a:cs typeface="+mj-cs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A4D099B9-0473-41CB-B653-4930D9F09162}"/>
              </a:ext>
            </a:extLst>
          </p:cNvPr>
          <p:cNvSpPr/>
          <p:nvPr/>
        </p:nvSpPr>
        <p:spPr>
          <a:xfrm>
            <a:off x="3136664" y="4300117"/>
            <a:ext cx="4070998" cy="5398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dirty="0">
                <a:ln>
                  <a:solidFill>
                    <a:schemeClr val="accent6">
                      <a:lumMod val="75000"/>
                    </a:schemeClr>
                  </a:solidFill>
                </a:ln>
                <a:solidFill>
                  <a:srgbClr val="FF0000"/>
                </a:solidFill>
                <a:latin typeface="Comic Sans MS" pitchFamily="66" charset="0"/>
                <a:ea typeface="+mj-ea"/>
                <a:cs typeface="+mj-cs"/>
              </a:rPr>
              <a:t>One hundred and seventy</a:t>
            </a:r>
            <a:endParaRPr kumimoji="0" lang="en-US" sz="4000" b="0" i="0" u="none" strike="noStrike" kern="1200" cap="none" spc="0" normalizeH="0" baseline="0" noProof="0" dirty="0">
              <a:ln>
                <a:solidFill>
                  <a:schemeClr val="accent6">
                    <a:lumMod val="75000"/>
                  </a:schemeClr>
                </a:solidFill>
              </a:ln>
              <a:solidFill>
                <a:srgbClr val="FF0000"/>
              </a:solidFill>
              <a:effectLst/>
              <a:uLnTx/>
              <a:uFillTx/>
              <a:latin typeface="Comic Sans MS" pitchFamily="66" charset="0"/>
              <a:ea typeface="+mj-ea"/>
              <a:cs typeface="+mj-cs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73D64C31-69D1-4C11-B7EF-64EACA46D0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29897" y="1214419"/>
            <a:ext cx="447675" cy="200025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5CDC7262-B3B9-4EEE-8612-A8F8998CE8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73066" y="1211338"/>
            <a:ext cx="447675" cy="2000250"/>
          </a:xfrm>
          <a:prstGeom prst="rect">
            <a:avLst/>
          </a:prstGeom>
        </p:spPr>
      </p:pic>
      <p:pic>
        <p:nvPicPr>
          <p:cNvPr id="21" name="Picture 4" descr="One Block Illustration - Twinkl">
            <a:extLst>
              <a:ext uri="{FF2B5EF4-FFF2-40B4-BE49-F238E27FC236}">
                <a16:creationId xmlns:a16="http://schemas.microsoft.com/office/drawing/2014/main" id="{3EEBBF2F-CAC7-4D46-9E86-B79AE1D8BA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 l="24428" r="23664"/>
          <a:stretch>
            <a:fillRect/>
          </a:stretch>
        </p:blipFill>
        <p:spPr bwMode="auto">
          <a:xfrm>
            <a:off x="6622981" y="1999723"/>
            <a:ext cx="381000" cy="366993"/>
          </a:xfrm>
          <a:prstGeom prst="rect">
            <a:avLst/>
          </a:prstGeom>
          <a:noFill/>
        </p:spPr>
      </p:pic>
      <p:pic>
        <p:nvPicPr>
          <p:cNvPr id="22" name="Picture 4" descr="One Block Illustration - Twinkl">
            <a:extLst>
              <a:ext uri="{FF2B5EF4-FFF2-40B4-BE49-F238E27FC236}">
                <a16:creationId xmlns:a16="http://schemas.microsoft.com/office/drawing/2014/main" id="{07902582-CA74-4AB4-A6B6-51BBF1778A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 l="24428" r="23664"/>
          <a:stretch>
            <a:fillRect/>
          </a:stretch>
        </p:blipFill>
        <p:spPr bwMode="auto">
          <a:xfrm>
            <a:off x="6170730" y="2403842"/>
            <a:ext cx="381000" cy="366993"/>
          </a:xfrm>
          <a:prstGeom prst="rect">
            <a:avLst/>
          </a:prstGeom>
          <a:noFill/>
        </p:spPr>
      </p:pic>
      <p:pic>
        <p:nvPicPr>
          <p:cNvPr id="23" name="Picture 4" descr="One Block Illustration - Twinkl">
            <a:extLst>
              <a:ext uri="{FF2B5EF4-FFF2-40B4-BE49-F238E27FC236}">
                <a16:creationId xmlns:a16="http://schemas.microsoft.com/office/drawing/2014/main" id="{3FEEBEFC-BF17-4ABF-B6C5-693C2902D4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 l="24428" r="23664"/>
          <a:stretch>
            <a:fillRect/>
          </a:stretch>
        </p:blipFill>
        <p:spPr bwMode="auto">
          <a:xfrm>
            <a:off x="6632874" y="2403842"/>
            <a:ext cx="381000" cy="366993"/>
          </a:xfrm>
          <a:prstGeom prst="rect">
            <a:avLst/>
          </a:prstGeom>
          <a:noFill/>
        </p:spPr>
      </p:pic>
      <p:pic>
        <p:nvPicPr>
          <p:cNvPr id="24" name="Picture 4" descr="One Block Illustration - Twinkl">
            <a:extLst>
              <a:ext uri="{FF2B5EF4-FFF2-40B4-BE49-F238E27FC236}">
                <a16:creationId xmlns:a16="http://schemas.microsoft.com/office/drawing/2014/main" id="{8B43EE22-A635-453F-A63B-F0909A67DB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 l="24428" r="23664"/>
          <a:stretch>
            <a:fillRect/>
          </a:stretch>
        </p:blipFill>
        <p:spPr bwMode="auto">
          <a:xfrm>
            <a:off x="6170730" y="2791666"/>
            <a:ext cx="381000" cy="366993"/>
          </a:xfrm>
          <a:prstGeom prst="rect">
            <a:avLst/>
          </a:prstGeom>
          <a:noFill/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D93204FB-2A66-40E4-B30A-BCF40C0EB5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24488" y="1202483"/>
            <a:ext cx="447675" cy="200025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A3AA3A1-1CA6-4B3D-A5A6-41F4623F65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58838" y="1216433"/>
            <a:ext cx="447675" cy="2000250"/>
          </a:xfrm>
          <a:prstGeom prst="rect">
            <a:avLst/>
          </a:prstGeom>
        </p:spPr>
      </p:pic>
      <p:pic>
        <p:nvPicPr>
          <p:cNvPr id="27" name="Picture 4" descr="One Block Illustration - Twinkl">
            <a:extLst>
              <a:ext uri="{FF2B5EF4-FFF2-40B4-BE49-F238E27FC236}">
                <a16:creationId xmlns:a16="http://schemas.microsoft.com/office/drawing/2014/main" id="{1CCE724F-9D0E-48B8-9016-C095FA652D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 l="24428" r="23664"/>
          <a:stretch>
            <a:fillRect/>
          </a:stretch>
        </p:blipFill>
        <p:spPr bwMode="auto">
          <a:xfrm>
            <a:off x="6622981" y="2803217"/>
            <a:ext cx="381000" cy="366993"/>
          </a:xfrm>
          <a:prstGeom prst="rect">
            <a:avLst/>
          </a:prstGeom>
          <a:noFill/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C416C4AC-BD55-4992-90C0-2EF9284D48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66275" y="1211338"/>
            <a:ext cx="447675" cy="2000250"/>
          </a:xfrm>
          <a:prstGeom prst="rect">
            <a:avLst/>
          </a:prstGeom>
        </p:spPr>
      </p:pic>
      <p:pic>
        <p:nvPicPr>
          <p:cNvPr id="1026" name="Picture 2" descr="Happy Good For You GIF by Khan Academy Kids - Find &amp; Share on GIPHY">
            <a:extLst>
              <a:ext uri="{FF2B5EF4-FFF2-40B4-BE49-F238E27FC236}">
                <a16:creationId xmlns:a16="http://schemas.microsoft.com/office/drawing/2014/main" id="{076BDB86-B9D6-4A1C-8C0C-9E32029E43EB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4506" y="91860"/>
            <a:ext cx="2075084" cy="1169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inion GIF - Minion - Discover &amp; Share GIFs | Minion gif, Minions, Minion  dance">
            <a:extLst>
              <a:ext uri="{FF2B5EF4-FFF2-40B4-BE49-F238E27FC236}">
                <a16:creationId xmlns:a16="http://schemas.microsoft.com/office/drawing/2014/main" id="{7DB91E34-F1B9-4493-AFCA-93B10E4626A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076011"/>
            <a:ext cx="1618876" cy="161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9A591ABD-589E-4B89-9024-998C2A978A2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21697" y="1203621"/>
            <a:ext cx="447675" cy="200025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C6759923-7B4A-45E4-A55B-86722B9271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429921" y="1192448"/>
            <a:ext cx="447675" cy="2000250"/>
          </a:xfrm>
          <a:prstGeom prst="rect">
            <a:avLst/>
          </a:prstGeom>
        </p:spPr>
      </p:pic>
      <p:sp>
        <p:nvSpPr>
          <p:cNvPr id="41" name="Rounded Rectangular Callout 63">
            <a:extLst>
              <a:ext uri="{FF2B5EF4-FFF2-40B4-BE49-F238E27FC236}">
                <a16:creationId xmlns:a16="http://schemas.microsoft.com/office/drawing/2014/main" id="{DED0F2E4-4672-41CF-ABD5-37DEE8745528}"/>
              </a:ext>
            </a:extLst>
          </p:cNvPr>
          <p:cNvSpPr/>
          <p:nvPr/>
        </p:nvSpPr>
        <p:spPr>
          <a:xfrm flipH="1">
            <a:off x="-190047" y="2864696"/>
            <a:ext cx="2113084" cy="1975312"/>
          </a:xfrm>
          <a:prstGeom prst="wedgeRoundRectCallout">
            <a:avLst>
              <a:gd name="adj1" fmla="val -119567"/>
              <a:gd name="adj2" fmla="val -51824"/>
              <a:gd name="adj3" fmla="val 16667"/>
            </a:avLst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>
              <a:ln>
                <a:solidFill>
                  <a:srgbClr val="92D050"/>
                </a:solidFill>
              </a:ln>
              <a:solidFill>
                <a:srgbClr val="92D050"/>
              </a:solidFill>
              <a:latin typeface="Comic Sans MS" pitchFamily="66" charset="0"/>
            </a:endParaRPr>
          </a:p>
          <a:p>
            <a:pPr algn="ctr"/>
            <a:r>
              <a:rPr lang="en-US" dirty="0">
                <a:ln>
                  <a:solidFill>
                    <a:srgbClr val="92D050"/>
                  </a:solidFill>
                </a:ln>
                <a:solidFill>
                  <a:srgbClr val="92D050"/>
                </a:solidFill>
                <a:latin typeface="Comic Sans MS" pitchFamily="66" charset="0"/>
              </a:rPr>
              <a:t>1 ten  = 10</a:t>
            </a:r>
          </a:p>
          <a:p>
            <a:pPr algn="ctr"/>
            <a:r>
              <a:rPr lang="en-US" dirty="0">
                <a:ln>
                  <a:solidFill>
                    <a:srgbClr val="92D050"/>
                  </a:solidFill>
                </a:ln>
                <a:solidFill>
                  <a:srgbClr val="92D050"/>
                </a:solidFill>
                <a:latin typeface="Comic Sans MS" pitchFamily="66" charset="0"/>
              </a:rPr>
              <a:t>2 tens = 20</a:t>
            </a:r>
          </a:p>
          <a:p>
            <a:pPr algn="ctr"/>
            <a:r>
              <a:rPr lang="en-US" dirty="0">
                <a:ln>
                  <a:solidFill>
                    <a:srgbClr val="92D050"/>
                  </a:solidFill>
                </a:ln>
                <a:solidFill>
                  <a:srgbClr val="92D050"/>
                </a:solidFill>
                <a:latin typeface="Comic Sans MS" pitchFamily="66" charset="0"/>
              </a:rPr>
              <a:t>3 tens = 30</a:t>
            </a:r>
          </a:p>
          <a:p>
            <a:pPr algn="ctr"/>
            <a:r>
              <a:rPr lang="en-US" dirty="0">
                <a:ln>
                  <a:solidFill>
                    <a:srgbClr val="92D050"/>
                  </a:solidFill>
                </a:ln>
                <a:solidFill>
                  <a:srgbClr val="92D050"/>
                </a:solidFill>
                <a:latin typeface="Comic Sans MS" pitchFamily="66" charset="0"/>
              </a:rPr>
              <a:t>4 tens = 40</a:t>
            </a:r>
          </a:p>
          <a:p>
            <a:pPr algn="ctr"/>
            <a:r>
              <a:rPr lang="en-US" dirty="0">
                <a:ln>
                  <a:solidFill>
                    <a:srgbClr val="92D050"/>
                  </a:solidFill>
                </a:ln>
                <a:solidFill>
                  <a:srgbClr val="92D050"/>
                </a:solidFill>
                <a:latin typeface="Comic Sans MS" pitchFamily="66" charset="0"/>
              </a:rPr>
              <a:t>5 tens = 50</a:t>
            </a:r>
          </a:p>
          <a:p>
            <a:pPr algn="ctr"/>
            <a:r>
              <a:rPr lang="en-US" dirty="0">
                <a:ln>
                  <a:solidFill>
                    <a:srgbClr val="92D050"/>
                  </a:solidFill>
                </a:ln>
                <a:solidFill>
                  <a:srgbClr val="92D050"/>
                </a:solidFill>
                <a:latin typeface="Comic Sans MS" pitchFamily="66" charset="0"/>
              </a:rPr>
              <a:t>6 tens = 60</a:t>
            </a:r>
          </a:p>
          <a:p>
            <a:pPr algn="ctr"/>
            <a:r>
              <a:rPr lang="en-US" dirty="0">
                <a:ln>
                  <a:solidFill>
                    <a:srgbClr val="92D050"/>
                  </a:solidFill>
                </a:ln>
                <a:solidFill>
                  <a:srgbClr val="92D050"/>
                </a:solidFill>
                <a:latin typeface="Comic Sans MS" pitchFamily="66" charset="0"/>
              </a:rPr>
              <a:t>7 tens = 70</a:t>
            </a:r>
          </a:p>
          <a:p>
            <a:pPr algn="ctr"/>
            <a:endParaRPr lang="en-US" dirty="0">
              <a:ln>
                <a:solidFill>
                  <a:srgbClr val="00B0F0"/>
                </a:solidFill>
              </a:ln>
              <a:solidFill>
                <a:srgbClr val="00B0F0"/>
              </a:solidFill>
              <a:latin typeface="Comic Sans MS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0781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0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1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4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5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8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9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2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6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7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0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1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4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5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8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9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2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3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6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7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6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3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4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8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9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0" fill="hold">
                      <p:stCondLst>
                        <p:cond delay="indefinite"/>
                      </p:stCondLst>
                      <p:childTnLst>
                        <p:par>
                          <p:cTn id="191" fill="hold">
                            <p:stCondLst>
                              <p:cond delay="0"/>
                            </p:stCondLst>
                            <p:childTnLst>
                              <p:par>
                                <p:cTn id="192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4" dur="2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5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6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0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1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1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10" grpId="0"/>
      <p:bldP spid="33" grpId="0"/>
      <p:bldP spid="35" grpId="0" animBg="1"/>
      <p:bldP spid="46" grpId="0"/>
      <p:bldP spid="50" grpId="0" animBg="1"/>
      <p:bldP spid="5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2385197" y="-159288"/>
            <a:ext cx="4572000" cy="8763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+mj-cs"/>
              </a:rPr>
              <a:t>I’m number 180</a:t>
            </a:r>
          </a:p>
        </p:txBody>
      </p:sp>
      <p:sp>
        <p:nvSpPr>
          <p:cNvPr id="8" name="Cloud Callout 7"/>
          <p:cNvSpPr/>
          <p:nvPr/>
        </p:nvSpPr>
        <p:spPr>
          <a:xfrm>
            <a:off x="-248180" y="361923"/>
            <a:ext cx="2289112" cy="2391508"/>
          </a:xfrm>
          <a:prstGeom prst="cloudCallout">
            <a:avLst>
              <a:gd name="adj1" fmla="val 94779"/>
              <a:gd name="adj2" fmla="val -45123"/>
            </a:avLst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  <a:latin typeface="Comic Sans MS" pitchFamily="66" charset="0"/>
              </a:rPr>
              <a:t>I’m 3-digit number &amp;</a:t>
            </a:r>
          </a:p>
          <a:p>
            <a:pPr algn="ctr"/>
            <a:r>
              <a:rPr lang="en-US" sz="2000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  <a:latin typeface="Comic Sans MS" pitchFamily="66" charset="0"/>
              </a:rPr>
              <a:t> I have </a:t>
            </a:r>
          </a:p>
          <a:p>
            <a:pPr algn="ctr"/>
            <a:r>
              <a:rPr lang="en-US" sz="2000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  <a:latin typeface="Comic Sans MS" pitchFamily="66" charset="0"/>
              </a:rPr>
              <a:t>1 hundred, </a:t>
            </a:r>
          </a:p>
          <a:p>
            <a:pPr algn="ctr"/>
            <a:r>
              <a:rPr lang="en-US" sz="2000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  <a:latin typeface="Comic Sans MS" pitchFamily="66" charset="0"/>
              </a:rPr>
              <a:t>8 tens and</a:t>
            </a:r>
          </a:p>
          <a:p>
            <a:pPr algn="ctr"/>
            <a:r>
              <a:rPr lang="en-US" sz="2000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  <a:latin typeface="Comic Sans MS" pitchFamily="66" charset="0"/>
              </a:rPr>
              <a:t> 0 ones.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6669351" y="744183"/>
            <a:ext cx="914400" cy="4572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500" b="0" i="0" u="none" strike="noStrike" kern="1200" cap="none" spc="0" normalizeH="0" baseline="0" noProof="0" dirty="0">
                <a:ln>
                  <a:solidFill>
                    <a:srgbClr val="92D050"/>
                  </a:solidFill>
                </a:ln>
                <a:solidFill>
                  <a:srgbClr val="92D050"/>
                </a:solidFill>
                <a:effectLst/>
                <a:uLnTx/>
                <a:uFillTx/>
                <a:latin typeface="Comic Sans MS" pitchFamily="66" charset="0"/>
                <a:ea typeface="+mj-ea"/>
                <a:cs typeface="+mj-cs"/>
              </a:rPr>
              <a:t>Ones</a:t>
            </a:r>
          </a:p>
        </p:txBody>
      </p:sp>
      <p:pic>
        <p:nvPicPr>
          <p:cNvPr id="32" name="Picture 4" descr="One Block Illustration - Twinkl"/>
          <p:cNvPicPr>
            <a:picLocks noChangeAspect="1" noChangeArrowheads="1"/>
          </p:cNvPicPr>
          <p:nvPr/>
        </p:nvPicPr>
        <p:blipFill>
          <a:blip r:embed="rId2" cstate="print"/>
          <a:srcRect l="24428" r="23664"/>
          <a:stretch>
            <a:fillRect/>
          </a:stretch>
        </p:blipFill>
        <p:spPr bwMode="auto">
          <a:xfrm>
            <a:off x="7259928" y="1190684"/>
            <a:ext cx="381000" cy="366993"/>
          </a:xfrm>
          <a:prstGeom prst="rect">
            <a:avLst/>
          </a:prstGeom>
          <a:noFill/>
        </p:spPr>
      </p:pic>
      <p:sp>
        <p:nvSpPr>
          <p:cNvPr id="33" name="Title 1"/>
          <p:cNvSpPr txBox="1">
            <a:spLocks/>
          </p:cNvSpPr>
          <p:nvPr/>
        </p:nvSpPr>
        <p:spPr>
          <a:xfrm>
            <a:off x="4213997" y="673038"/>
            <a:ext cx="914400" cy="4572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500" b="0" i="0" u="none" strike="noStrike" kern="1200" cap="none" spc="0" normalizeH="0" baseline="0" noProof="0" dirty="0">
                <a:ln>
                  <a:solidFill>
                    <a:srgbClr val="002060"/>
                  </a:solidFill>
                </a:ln>
                <a:solidFill>
                  <a:srgbClr val="002060"/>
                </a:solidFill>
                <a:effectLst/>
                <a:uLnTx/>
                <a:uFillTx/>
                <a:latin typeface="Comic Sans MS" pitchFamily="66" charset="0"/>
                <a:ea typeface="+mj-ea"/>
                <a:cs typeface="+mj-cs"/>
              </a:rPr>
              <a:t>Tens</a:t>
            </a:r>
          </a:p>
        </p:txBody>
      </p:sp>
      <p:sp>
        <p:nvSpPr>
          <p:cNvPr id="35" name="Left Arrow 34"/>
          <p:cNvSpPr/>
          <p:nvPr/>
        </p:nvSpPr>
        <p:spPr>
          <a:xfrm>
            <a:off x="7162800" y="2949799"/>
            <a:ext cx="1954692" cy="914400"/>
          </a:xfrm>
          <a:prstGeom prst="leftArrow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  <a:latin typeface="Comic Sans MS" pitchFamily="66" charset="0"/>
              </a:rPr>
              <a:t>100+80+0=180</a:t>
            </a:r>
          </a:p>
        </p:txBody>
      </p:sp>
      <p:pic>
        <p:nvPicPr>
          <p:cNvPr id="30" name="Picture 4" descr="One Block Illustration - Twinkl"/>
          <p:cNvPicPr>
            <a:picLocks noChangeAspect="1" noChangeArrowheads="1"/>
          </p:cNvPicPr>
          <p:nvPr/>
        </p:nvPicPr>
        <p:blipFill>
          <a:blip r:embed="rId2" cstate="print"/>
          <a:srcRect l="24428" r="23664"/>
          <a:stretch>
            <a:fillRect/>
          </a:stretch>
        </p:blipFill>
        <p:spPr bwMode="auto">
          <a:xfrm>
            <a:off x="6843352" y="1218776"/>
            <a:ext cx="381000" cy="366993"/>
          </a:xfrm>
          <a:prstGeom prst="rect">
            <a:avLst/>
          </a:prstGeom>
          <a:noFill/>
        </p:spPr>
      </p:pic>
      <p:pic>
        <p:nvPicPr>
          <p:cNvPr id="31" name="Picture 4" descr="One Block Illustration - Twinkl"/>
          <p:cNvPicPr>
            <a:picLocks noChangeAspect="1" noChangeArrowheads="1"/>
          </p:cNvPicPr>
          <p:nvPr/>
        </p:nvPicPr>
        <p:blipFill>
          <a:blip r:embed="rId2" cstate="print"/>
          <a:srcRect l="24428" r="23664"/>
          <a:stretch>
            <a:fillRect/>
          </a:stretch>
        </p:blipFill>
        <p:spPr bwMode="auto">
          <a:xfrm>
            <a:off x="6800923" y="1598439"/>
            <a:ext cx="381000" cy="366993"/>
          </a:xfrm>
          <a:prstGeom prst="rect">
            <a:avLst/>
          </a:prstGeom>
          <a:noFill/>
        </p:spPr>
      </p:pic>
      <p:pic>
        <p:nvPicPr>
          <p:cNvPr id="34" name="Picture 4" descr="One Block Illustration - Twinkl"/>
          <p:cNvPicPr>
            <a:picLocks noChangeAspect="1" noChangeArrowheads="1"/>
          </p:cNvPicPr>
          <p:nvPr/>
        </p:nvPicPr>
        <p:blipFill>
          <a:blip r:embed="rId2" cstate="print"/>
          <a:srcRect l="24428" r="23664"/>
          <a:stretch>
            <a:fillRect/>
          </a:stretch>
        </p:blipFill>
        <p:spPr bwMode="auto">
          <a:xfrm>
            <a:off x="7258123" y="1585769"/>
            <a:ext cx="381000" cy="366993"/>
          </a:xfrm>
          <a:prstGeom prst="rect">
            <a:avLst/>
          </a:prstGeom>
          <a:noFill/>
        </p:spPr>
      </p:pic>
      <p:pic>
        <p:nvPicPr>
          <p:cNvPr id="36" name="Picture 4" descr="One Block Illustration - Twinkl"/>
          <p:cNvPicPr>
            <a:picLocks noChangeAspect="1" noChangeArrowheads="1"/>
          </p:cNvPicPr>
          <p:nvPr/>
        </p:nvPicPr>
        <p:blipFill>
          <a:blip r:embed="rId2" cstate="print"/>
          <a:srcRect l="24428" r="23664"/>
          <a:stretch>
            <a:fillRect/>
          </a:stretch>
        </p:blipFill>
        <p:spPr bwMode="auto">
          <a:xfrm>
            <a:off x="6800923" y="1979439"/>
            <a:ext cx="381000" cy="366993"/>
          </a:xfrm>
          <a:prstGeom prst="rect">
            <a:avLst/>
          </a:prstGeom>
          <a:noFill/>
        </p:spPr>
      </p:pic>
      <p:sp>
        <p:nvSpPr>
          <p:cNvPr id="46" name="Title 1">
            <a:extLst>
              <a:ext uri="{FF2B5EF4-FFF2-40B4-BE49-F238E27FC236}">
                <a16:creationId xmlns:a16="http://schemas.microsoft.com/office/drawing/2014/main" id="{3B702A26-0313-425F-9DD8-91860D4F5C5F}"/>
              </a:ext>
            </a:extLst>
          </p:cNvPr>
          <p:cNvSpPr txBox="1">
            <a:spLocks/>
          </p:cNvSpPr>
          <p:nvPr/>
        </p:nvSpPr>
        <p:spPr>
          <a:xfrm>
            <a:off x="1515946" y="659169"/>
            <a:ext cx="1502387" cy="548553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500" b="0" i="0" u="none" strike="noStrike" kern="1200" cap="none" spc="0" normalizeH="0" baseline="0" noProof="0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+mj-cs"/>
              </a:rPr>
              <a:t>Hundreds</a:t>
            </a: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341C8E8F-BFB8-4513-A6C4-8B4D237A23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8858" y="1266722"/>
            <a:ext cx="1576565" cy="1862085"/>
          </a:xfrm>
          <a:prstGeom prst="rect">
            <a:avLst/>
          </a:prstGeom>
        </p:spPr>
      </p:pic>
      <p:pic>
        <p:nvPicPr>
          <p:cNvPr id="49" name="Picture 6" descr="Clipart lion frame, Picture #2452863 clipart lion frame">
            <a:extLst>
              <a:ext uri="{FF2B5EF4-FFF2-40B4-BE49-F238E27FC236}">
                <a16:creationId xmlns:a16="http://schemas.microsoft.com/office/drawing/2014/main" id="{7F063F2A-0E32-4BB9-BBB7-73EDF52964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530" y="3247774"/>
            <a:ext cx="6168200" cy="2786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5B4F3D48-CB86-40D2-821E-CC38EA04886D}"/>
              </a:ext>
            </a:extLst>
          </p:cNvPr>
          <p:cNvSpPr/>
          <p:nvPr/>
        </p:nvSpPr>
        <p:spPr>
          <a:xfrm>
            <a:off x="2824244" y="3328359"/>
            <a:ext cx="4155667" cy="539891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ln>
                  <a:solidFill>
                    <a:schemeClr val="accent6">
                      <a:lumMod val="75000"/>
                    </a:schemeClr>
                  </a:solidFill>
                </a:ln>
                <a:solidFill>
                  <a:srgbClr val="0070C0"/>
                </a:solidFill>
                <a:latin typeface="Comic Sans MS" pitchFamily="66" charset="0"/>
                <a:ea typeface="+mj-ea"/>
                <a:cs typeface="+mj-cs"/>
              </a:rPr>
              <a:t>Number name (In words )</a:t>
            </a:r>
            <a:endParaRPr kumimoji="0" lang="en-US" sz="1800" b="0" i="0" u="none" strike="noStrike" kern="1200" cap="none" spc="0" normalizeH="0" baseline="0" noProof="0" dirty="0">
              <a:ln>
                <a:solidFill>
                  <a:schemeClr val="accent6">
                    <a:lumMod val="75000"/>
                  </a:schemeClr>
                </a:solidFill>
              </a:ln>
              <a:solidFill>
                <a:srgbClr val="0070C0"/>
              </a:solidFill>
              <a:effectLst/>
              <a:uLnTx/>
              <a:uFillTx/>
              <a:latin typeface="Comic Sans MS" pitchFamily="66" charset="0"/>
              <a:ea typeface="+mj-ea"/>
              <a:cs typeface="+mj-cs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A4D099B9-0473-41CB-B653-4930D9F09162}"/>
              </a:ext>
            </a:extLst>
          </p:cNvPr>
          <p:cNvSpPr/>
          <p:nvPr/>
        </p:nvSpPr>
        <p:spPr>
          <a:xfrm>
            <a:off x="2710802" y="4345558"/>
            <a:ext cx="4070998" cy="5398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dirty="0">
                <a:ln>
                  <a:solidFill>
                    <a:schemeClr val="accent6">
                      <a:lumMod val="75000"/>
                    </a:schemeClr>
                  </a:solidFill>
                </a:ln>
                <a:solidFill>
                  <a:srgbClr val="FF0000"/>
                </a:solidFill>
                <a:latin typeface="Comic Sans MS" pitchFamily="66" charset="0"/>
                <a:ea typeface="+mj-ea"/>
                <a:cs typeface="+mj-cs"/>
              </a:rPr>
              <a:t>One hundred and eighty</a:t>
            </a:r>
            <a:endParaRPr kumimoji="0" lang="en-US" sz="4000" b="0" i="0" u="none" strike="noStrike" kern="1200" cap="none" spc="0" normalizeH="0" baseline="0" noProof="0" dirty="0">
              <a:ln>
                <a:solidFill>
                  <a:schemeClr val="accent6">
                    <a:lumMod val="75000"/>
                  </a:schemeClr>
                </a:solidFill>
              </a:ln>
              <a:solidFill>
                <a:srgbClr val="FF0000"/>
              </a:solidFill>
              <a:effectLst/>
              <a:uLnTx/>
              <a:uFillTx/>
              <a:latin typeface="Comic Sans MS" pitchFamily="66" charset="0"/>
              <a:ea typeface="+mj-ea"/>
              <a:cs typeface="+mj-cs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73D64C31-69D1-4C11-B7EF-64EACA46D0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16683" y="1213619"/>
            <a:ext cx="447675" cy="200025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5CDC7262-B3B9-4EEE-8612-A8F8998CE8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61423" y="1211338"/>
            <a:ext cx="447675" cy="2000250"/>
          </a:xfrm>
          <a:prstGeom prst="rect">
            <a:avLst/>
          </a:prstGeom>
        </p:spPr>
      </p:pic>
      <p:pic>
        <p:nvPicPr>
          <p:cNvPr id="21" name="Picture 4" descr="One Block Illustration - Twinkl">
            <a:extLst>
              <a:ext uri="{FF2B5EF4-FFF2-40B4-BE49-F238E27FC236}">
                <a16:creationId xmlns:a16="http://schemas.microsoft.com/office/drawing/2014/main" id="{3EEBBF2F-CAC7-4D46-9E86-B79AE1D8BA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 l="24428" r="23664"/>
          <a:stretch>
            <a:fillRect/>
          </a:stretch>
        </p:blipFill>
        <p:spPr bwMode="auto">
          <a:xfrm>
            <a:off x="7248230" y="1987005"/>
            <a:ext cx="381000" cy="366993"/>
          </a:xfrm>
          <a:prstGeom prst="rect">
            <a:avLst/>
          </a:prstGeom>
          <a:noFill/>
        </p:spPr>
      </p:pic>
      <p:pic>
        <p:nvPicPr>
          <p:cNvPr id="22" name="Picture 4" descr="One Block Illustration - Twinkl">
            <a:extLst>
              <a:ext uri="{FF2B5EF4-FFF2-40B4-BE49-F238E27FC236}">
                <a16:creationId xmlns:a16="http://schemas.microsoft.com/office/drawing/2014/main" id="{07902582-CA74-4AB4-A6B6-51BBF1778A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 l="24428" r="23664"/>
          <a:stretch>
            <a:fillRect/>
          </a:stretch>
        </p:blipFill>
        <p:spPr bwMode="auto">
          <a:xfrm>
            <a:off x="6795979" y="2391124"/>
            <a:ext cx="381000" cy="366993"/>
          </a:xfrm>
          <a:prstGeom prst="rect">
            <a:avLst/>
          </a:prstGeom>
          <a:noFill/>
        </p:spPr>
      </p:pic>
      <p:pic>
        <p:nvPicPr>
          <p:cNvPr id="23" name="Picture 4" descr="One Block Illustration - Twinkl">
            <a:extLst>
              <a:ext uri="{FF2B5EF4-FFF2-40B4-BE49-F238E27FC236}">
                <a16:creationId xmlns:a16="http://schemas.microsoft.com/office/drawing/2014/main" id="{3FEEBEFC-BF17-4ABF-B6C5-693C2902D4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 l="24428" r="23664"/>
          <a:stretch>
            <a:fillRect/>
          </a:stretch>
        </p:blipFill>
        <p:spPr bwMode="auto">
          <a:xfrm>
            <a:off x="7258123" y="2391124"/>
            <a:ext cx="381000" cy="366993"/>
          </a:xfrm>
          <a:prstGeom prst="rect">
            <a:avLst/>
          </a:prstGeom>
          <a:noFill/>
        </p:spPr>
      </p:pic>
      <p:pic>
        <p:nvPicPr>
          <p:cNvPr id="24" name="Picture 4" descr="One Block Illustration - Twinkl">
            <a:extLst>
              <a:ext uri="{FF2B5EF4-FFF2-40B4-BE49-F238E27FC236}">
                <a16:creationId xmlns:a16="http://schemas.microsoft.com/office/drawing/2014/main" id="{8B43EE22-A635-453F-A63B-F0909A67DB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 l="24428" r="23664"/>
          <a:stretch>
            <a:fillRect/>
          </a:stretch>
        </p:blipFill>
        <p:spPr bwMode="auto">
          <a:xfrm>
            <a:off x="6789331" y="2791054"/>
            <a:ext cx="381000" cy="366993"/>
          </a:xfrm>
          <a:prstGeom prst="rect">
            <a:avLst/>
          </a:prstGeom>
          <a:noFill/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D93204FB-2A66-40E4-B30A-BCF40C0EB5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24488" y="1202483"/>
            <a:ext cx="447675" cy="200025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C416C4AC-BD55-4992-90C0-2EF9284D48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66856" y="1211338"/>
            <a:ext cx="447675" cy="2000250"/>
          </a:xfrm>
          <a:prstGeom prst="rect">
            <a:avLst/>
          </a:prstGeom>
        </p:spPr>
      </p:pic>
      <p:pic>
        <p:nvPicPr>
          <p:cNvPr id="1026" name="Picture 2" descr="Happy Good For You GIF by Khan Academy Kids - Find &amp; Share on GIPHY">
            <a:extLst>
              <a:ext uri="{FF2B5EF4-FFF2-40B4-BE49-F238E27FC236}">
                <a16:creationId xmlns:a16="http://schemas.microsoft.com/office/drawing/2014/main" id="{076BDB86-B9D6-4A1C-8C0C-9E32029E43EB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2229" y="-3660"/>
            <a:ext cx="1674696" cy="943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inion GIF - Minion - Discover &amp; Share GIFs | Minion gif, Minions, Minion  dance">
            <a:extLst>
              <a:ext uri="{FF2B5EF4-FFF2-40B4-BE49-F238E27FC236}">
                <a16:creationId xmlns:a16="http://schemas.microsoft.com/office/drawing/2014/main" id="{7DB91E34-F1B9-4493-AFCA-93B10E4626A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076011"/>
            <a:ext cx="1618876" cy="161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9A591ABD-589E-4B89-9024-998C2A978A2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09552" y="1201383"/>
            <a:ext cx="447675" cy="200025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C6759923-7B4A-45E4-A55B-86722B9271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429921" y="1192448"/>
            <a:ext cx="447675" cy="200025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1F25216B-CDEB-4A31-BA1E-082249307B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12674" y="1211338"/>
            <a:ext cx="447675" cy="200025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D793C1D2-BD84-4B2E-8BCD-AA65A6BC07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67556" y="1192448"/>
            <a:ext cx="447675" cy="2000250"/>
          </a:xfrm>
          <a:prstGeom prst="rect">
            <a:avLst/>
          </a:prstGeom>
        </p:spPr>
      </p:pic>
      <p:pic>
        <p:nvPicPr>
          <p:cNvPr id="43" name="Picture 4" descr="One Block Illustration - Twinkl">
            <a:extLst>
              <a:ext uri="{FF2B5EF4-FFF2-40B4-BE49-F238E27FC236}">
                <a16:creationId xmlns:a16="http://schemas.microsoft.com/office/drawing/2014/main" id="{01C103DD-6378-4856-A70D-6E181FB558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 l="24428" r="23664"/>
          <a:stretch>
            <a:fillRect/>
          </a:stretch>
        </p:blipFill>
        <p:spPr bwMode="auto">
          <a:xfrm>
            <a:off x="7248230" y="2792282"/>
            <a:ext cx="381000" cy="366993"/>
          </a:xfrm>
          <a:prstGeom prst="rect">
            <a:avLst/>
          </a:prstGeom>
          <a:noFill/>
        </p:spPr>
      </p:pic>
      <p:sp>
        <p:nvSpPr>
          <p:cNvPr id="41" name="Rounded Rectangular Callout 63">
            <a:extLst>
              <a:ext uri="{FF2B5EF4-FFF2-40B4-BE49-F238E27FC236}">
                <a16:creationId xmlns:a16="http://schemas.microsoft.com/office/drawing/2014/main" id="{DED0F2E4-4672-41CF-ABD5-37DEE8745528}"/>
              </a:ext>
            </a:extLst>
          </p:cNvPr>
          <p:cNvSpPr/>
          <p:nvPr/>
        </p:nvSpPr>
        <p:spPr>
          <a:xfrm flipH="1">
            <a:off x="-440329" y="3218534"/>
            <a:ext cx="2113084" cy="1975312"/>
          </a:xfrm>
          <a:prstGeom prst="wedgeRoundRectCallout">
            <a:avLst>
              <a:gd name="adj1" fmla="val -119567"/>
              <a:gd name="adj2" fmla="val -51824"/>
              <a:gd name="adj3" fmla="val 16667"/>
            </a:avLst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>
              <a:ln>
                <a:solidFill>
                  <a:srgbClr val="FF0000"/>
                </a:solidFill>
              </a:ln>
              <a:solidFill>
                <a:srgbClr val="FF0000"/>
              </a:solidFill>
              <a:latin typeface="Comic Sans MS" pitchFamily="66" charset="0"/>
            </a:endParaRPr>
          </a:p>
          <a:p>
            <a:pPr algn="ctr"/>
            <a:r>
              <a: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latin typeface="Comic Sans MS" pitchFamily="66" charset="0"/>
              </a:rPr>
              <a:t>1 ten  = 10</a:t>
            </a:r>
          </a:p>
          <a:p>
            <a:pPr algn="ctr"/>
            <a:r>
              <a: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latin typeface="Comic Sans MS" pitchFamily="66" charset="0"/>
              </a:rPr>
              <a:t>2 tens = 20</a:t>
            </a:r>
          </a:p>
          <a:p>
            <a:pPr algn="ctr"/>
            <a:r>
              <a: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latin typeface="Comic Sans MS" pitchFamily="66" charset="0"/>
              </a:rPr>
              <a:t>3 tens = 30</a:t>
            </a:r>
          </a:p>
          <a:p>
            <a:pPr algn="ctr"/>
            <a:r>
              <a: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latin typeface="Comic Sans MS" pitchFamily="66" charset="0"/>
              </a:rPr>
              <a:t>4 tens = 40</a:t>
            </a:r>
          </a:p>
          <a:p>
            <a:pPr algn="ctr"/>
            <a:r>
              <a: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latin typeface="Comic Sans MS" pitchFamily="66" charset="0"/>
              </a:rPr>
              <a:t>5 tens = 50</a:t>
            </a:r>
          </a:p>
          <a:p>
            <a:pPr algn="ctr"/>
            <a:r>
              <a: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latin typeface="Comic Sans MS" pitchFamily="66" charset="0"/>
              </a:rPr>
              <a:t>6 tens = 60</a:t>
            </a:r>
          </a:p>
          <a:p>
            <a:pPr algn="ctr"/>
            <a:r>
              <a: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latin typeface="Comic Sans MS" pitchFamily="66" charset="0"/>
              </a:rPr>
              <a:t>7 tens = 70</a:t>
            </a:r>
          </a:p>
          <a:p>
            <a:pPr algn="ctr"/>
            <a:r>
              <a: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latin typeface="Comic Sans MS" pitchFamily="66" charset="0"/>
              </a:rPr>
              <a:t>8 tens = 80</a:t>
            </a:r>
          </a:p>
          <a:p>
            <a:pPr algn="ctr"/>
            <a:endParaRPr lang="en-US" dirty="0">
              <a:ln>
                <a:solidFill>
                  <a:srgbClr val="00B0F0"/>
                </a:solidFill>
              </a:ln>
              <a:solidFill>
                <a:srgbClr val="00B0F0"/>
              </a:solidFill>
              <a:latin typeface="Comic Sans MS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051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5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9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0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3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7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8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1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2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5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6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9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0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3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4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6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7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8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1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2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9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3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4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0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1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4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5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6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1" dur="500" fill="hold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2" dur="500" fill="hold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3" dur="50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4" fill="hold">
                      <p:stCondLst>
                        <p:cond delay="indefinite"/>
                      </p:stCondLst>
                      <p:childTnLst>
                        <p:par>
                          <p:cTn id="205" fill="hold">
                            <p:stCondLst>
                              <p:cond delay="0"/>
                            </p:stCondLst>
                            <p:childTnLst>
                              <p:par>
                                <p:cTn id="206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1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1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2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10" grpId="0"/>
      <p:bldP spid="33" grpId="0"/>
      <p:bldP spid="35" grpId="0" animBg="1"/>
      <p:bldP spid="46" grpId="0"/>
      <p:bldP spid="5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2385197" y="-159288"/>
            <a:ext cx="4572000" cy="8763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+mj-cs"/>
              </a:rPr>
              <a:t>I’m number 190</a:t>
            </a:r>
          </a:p>
        </p:txBody>
      </p:sp>
      <p:sp>
        <p:nvSpPr>
          <p:cNvPr id="8" name="Cloud Callout 7"/>
          <p:cNvSpPr/>
          <p:nvPr/>
        </p:nvSpPr>
        <p:spPr>
          <a:xfrm>
            <a:off x="-248180" y="361923"/>
            <a:ext cx="2289112" cy="2391508"/>
          </a:xfrm>
          <a:prstGeom prst="cloudCallout">
            <a:avLst>
              <a:gd name="adj1" fmla="val 94779"/>
              <a:gd name="adj2" fmla="val -45123"/>
            </a:avLst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  <a:latin typeface="Comic Sans MS" pitchFamily="66" charset="0"/>
              </a:rPr>
              <a:t>I’m 3-digit number &amp;</a:t>
            </a:r>
          </a:p>
          <a:p>
            <a:pPr algn="ctr"/>
            <a:r>
              <a:rPr lang="en-US" sz="2000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  <a:latin typeface="Comic Sans MS" pitchFamily="66" charset="0"/>
              </a:rPr>
              <a:t> I have </a:t>
            </a:r>
          </a:p>
          <a:p>
            <a:pPr algn="ctr"/>
            <a:r>
              <a:rPr lang="en-US" sz="2000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  <a:latin typeface="Comic Sans MS" pitchFamily="66" charset="0"/>
              </a:rPr>
              <a:t>1 hundred, </a:t>
            </a:r>
          </a:p>
          <a:p>
            <a:pPr algn="ctr"/>
            <a:r>
              <a:rPr lang="en-US" sz="2000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  <a:latin typeface="Comic Sans MS" pitchFamily="66" charset="0"/>
              </a:rPr>
              <a:t>9 tens and</a:t>
            </a:r>
          </a:p>
          <a:p>
            <a:pPr algn="ctr"/>
            <a:r>
              <a:rPr lang="en-US" sz="2000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  <a:latin typeface="Comic Sans MS" pitchFamily="66" charset="0"/>
              </a:rPr>
              <a:t> 0 ones.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6688937" y="744183"/>
            <a:ext cx="875228" cy="4572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500" b="0" i="0" u="none" strike="noStrike" kern="1200" cap="none" spc="0" normalizeH="0" baseline="0" noProof="0" dirty="0">
                <a:ln>
                  <a:solidFill>
                    <a:srgbClr val="92D050"/>
                  </a:solidFill>
                </a:ln>
                <a:solidFill>
                  <a:srgbClr val="92D050"/>
                </a:solidFill>
                <a:effectLst/>
                <a:uLnTx/>
                <a:uFillTx/>
                <a:latin typeface="Comic Sans MS" pitchFamily="66" charset="0"/>
                <a:ea typeface="+mj-ea"/>
                <a:cs typeface="+mj-cs"/>
              </a:rPr>
              <a:t>Ones</a:t>
            </a:r>
          </a:p>
        </p:txBody>
      </p:sp>
      <p:pic>
        <p:nvPicPr>
          <p:cNvPr id="32" name="Picture 4" descr="One Block Illustration - Twinkl"/>
          <p:cNvPicPr>
            <a:picLocks noChangeAspect="1" noChangeArrowheads="1"/>
          </p:cNvPicPr>
          <p:nvPr/>
        </p:nvPicPr>
        <p:blipFill>
          <a:blip r:embed="rId2" cstate="print"/>
          <a:srcRect l="24428" r="23664"/>
          <a:stretch>
            <a:fillRect/>
          </a:stretch>
        </p:blipFill>
        <p:spPr bwMode="auto">
          <a:xfrm>
            <a:off x="7268089" y="1190684"/>
            <a:ext cx="364678" cy="366993"/>
          </a:xfrm>
          <a:prstGeom prst="rect">
            <a:avLst/>
          </a:prstGeom>
          <a:noFill/>
        </p:spPr>
      </p:pic>
      <p:sp>
        <p:nvSpPr>
          <p:cNvPr id="33" name="Title 1"/>
          <p:cNvSpPr txBox="1">
            <a:spLocks/>
          </p:cNvSpPr>
          <p:nvPr/>
        </p:nvSpPr>
        <p:spPr>
          <a:xfrm>
            <a:off x="4233583" y="673038"/>
            <a:ext cx="875228" cy="4572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500" b="0" i="0" u="none" strike="noStrike" kern="1200" cap="none" spc="0" normalizeH="0" baseline="0" noProof="0" dirty="0">
                <a:ln>
                  <a:solidFill>
                    <a:srgbClr val="002060"/>
                  </a:solidFill>
                </a:ln>
                <a:solidFill>
                  <a:srgbClr val="002060"/>
                </a:solidFill>
                <a:effectLst/>
                <a:uLnTx/>
                <a:uFillTx/>
                <a:latin typeface="Comic Sans MS" pitchFamily="66" charset="0"/>
                <a:ea typeface="+mj-ea"/>
                <a:cs typeface="+mj-cs"/>
              </a:rPr>
              <a:t>Tens</a:t>
            </a:r>
          </a:p>
        </p:txBody>
      </p:sp>
      <p:sp>
        <p:nvSpPr>
          <p:cNvPr id="35" name="Left Arrow 34"/>
          <p:cNvSpPr/>
          <p:nvPr/>
        </p:nvSpPr>
        <p:spPr>
          <a:xfrm>
            <a:off x="7137162" y="3128807"/>
            <a:ext cx="1954692" cy="914400"/>
          </a:xfrm>
          <a:prstGeom prst="leftArrow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  <a:latin typeface="Comic Sans MS" pitchFamily="66" charset="0"/>
              </a:rPr>
              <a:t>100+90+0=190</a:t>
            </a:r>
          </a:p>
        </p:txBody>
      </p:sp>
      <p:pic>
        <p:nvPicPr>
          <p:cNvPr id="30" name="Picture 4" descr="One Block Illustration - Twinkl"/>
          <p:cNvPicPr>
            <a:picLocks noChangeAspect="1" noChangeArrowheads="1"/>
          </p:cNvPicPr>
          <p:nvPr/>
        </p:nvPicPr>
        <p:blipFill>
          <a:blip r:embed="rId2" cstate="print"/>
          <a:srcRect l="24428" r="23664"/>
          <a:stretch>
            <a:fillRect/>
          </a:stretch>
        </p:blipFill>
        <p:spPr bwMode="auto">
          <a:xfrm>
            <a:off x="6851513" y="1218776"/>
            <a:ext cx="364678" cy="366993"/>
          </a:xfrm>
          <a:prstGeom prst="rect">
            <a:avLst/>
          </a:prstGeom>
          <a:noFill/>
        </p:spPr>
      </p:pic>
      <p:pic>
        <p:nvPicPr>
          <p:cNvPr id="31" name="Picture 4" descr="One Block Illustration - Twinkl"/>
          <p:cNvPicPr>
            <a:picLocks noChangeAspect="1" noChangeArrowheads="1"/>
          </p:cNvPicPr>
          <p:nvPr/>
        </p:nvPicPr>
        <p:blipFill>
          <a:blip r:embed="rId2" cstate="print"/>
          <a:srcRect l="24428" r="23664"/>
          <a:stretch>
            <a:fillRect/>
          </a:stretch>
        </p:blipFill>
        <p:spPr bwMode="auto">
          <a:xfrm>
            <a:off x="6809084" y="1598439"/>
            <a:ext cx="364678" cy="366993"/>
          </a:xfrm>
          <a:prstGeom prst="rect">
            <a:avLst/>
          </a:prstGeom>
          <a:noFill/>
        </p:spPr>
      </p:pic>
      <p:pic>
        <p:nvPicPr>
          <p:cNvPr id="34" name="Picture 4" descr="One Block Illustration - Twinkl"/>
          <p:cNvPicPr>
            <a:picLocks noChangeAspect="1" noChangeArrowheads="1"/>
          </p:cNvPicPr>
          <p:nvPr/>
        </p:nvPicPr>
        <p:blipFill>
          <a:blip r:embed="rId2" cstate="print"/>
          <a:srcRect l="24428" r="23664"/>
          <a:stretch>
            <a:fillRect/>
          </a:stretch>
        </p:blipFill>
        <p:spPr bwMode="auto">
          <a:xfrm>
            <a:off x="7266284" y="1585769"/>
            <a:ext cx="364678" cy="366993"/>
          </a:xfrm>
          <a:prstGeom prst="rect">
            <a:avLst/>
          </a:prstGeom>
          <a:noFill/>
        </p:spPr>
      </p:pic>
      <p:pic>
        <p:nvPicPr>
          <p:cNvPr id="36" name="Picture 4" descr="One Block Illustration - Twinkl"/>
          <p:cNvPicPr>
            <a:picLocks noChangeAspect="1" noChangeArrowheads="1"/>
          </p:cNvPicPr>
          <p:nvPr/>
        </p:nvPicPr>
        <p:blipFill>
          <a:blip r:embed="rId2" cstate="print"/>
          <a:srcRect l="24428" r="23664"/>
          <a:stretch>
            <a:fillRect/>
          </a:stretch>
        </p:blipFill>
        <p:spPr bwMode="auto">
          <a:xfrm>
            <a:off x="6809084" y="1979439"/>
            <a:ext cx="364678" cy="366993"/>
          </a:xfrm>
          <a:prstGeom prst="rect">
            <a:avLst/>
          </a:prstGeom>
          <a:noFill/>
        </p:spPr>
      </p:pic>
      <p:sp>
        <p:nvSpPr>
          <p:cNvPr id="46" name="Title 1">
            <a:extLst>
              <a:ext uri="{FF2B5EF4-FFF2-40B4-BE49-F238E27FC236}">
                <a16:creationId xmlns:a16="http://schemas.microsoft.com/office/drawing/2014/main" id="{3B702A26-0313-425F-9DD8-91860D4F5C5F}"/>
              </a:ext>
            </a:extLst>
          </p:cNvPr>
          <p:cNvSpPr txBox="1">
            <a:spLocks/>
          </p:cNvSpPr>
          <p:nvPr/>
        </p:nvSpPr>
        <p:spPr>
          <a:xfrm>
            <a:off x="1548126" y="659169"/>
            <a:ext cx="1438028" cy="548553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500" b="0" i="0" u="none" strike="noStrike" kern="1200" cap="none" spc="0" normalizeH="0" baseline="0" noProof="0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+mj-cs"/>
              </a:rPr>
              <a:t>Hundreds</a:t>
            </a: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341C8E8F-BFB8-4513-A6C4-8B4D237A23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2627" y="1266722"/>
            <a:ext cx="1509028" cy="1862085"/>
          </a:xfrm>
          <a:prstGeom prst="rect">
            <a:avLst/>
          </a:prstGeom>
        </p:spPr>
      </p:pic>
      <p:pic>
        <p:nvPicPr>
          <p:cNvPr id="49" name="Picture 6" descr="Clipart lion frame, Picture #2452863 clipart lion frame">
            <a:extLst>
              <a:ext uri="{FF2B5EF4-FFF2-40B4-BE49-F238E27FC236}">
                <a16:creationId xmlns:a16="http://schemas.microsoft.com/office/drawing/2014/main" id="{7F063F2A-0E32-4BB9-BBB7-73EDF52964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530" y="3256109"/>
            <a:ext cx="6168200" cy="2786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5B4F3D48-CB86-40D2-821E-CC38EA04886D}"/>
              </a:ext>
            </a:extLst>
          </p:cNvPr>
          <p:cNvSpPr/>
          <p:nvPr/>
        </p:nvSpPr>
        <p:spPr>
          <a:xfrm>
            <a:off x="2824244" y="3328359"/>
            <a:ext cx="4155667" cy="539891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ln>
                  <a:solidFill>
                    <a:schemeClr val="accent6">
                      <a:lumMod val="75000"/>
                    </a:schemeClr>
                  </a:solidFill>
                </a:ln>
                <a:solidFill>
                  <a:srgbClr val="0070C0"/>
                </a:solidFill>
                <a:latin typeface="Comic Sans MS" pitchFamily="66" charset="0"/>
                <a:ea typeface="+mj-ea"/>
                <a:cs typeface="+mj-cs"/>
              </a:rPr>
              <a:t>Number name (In words )</a:t>
            </a:r>
            <a:endParaRPr kumimoji="0" lang="en-US" sz="1800" b="0" i="0" u="none" strike="noStrike" kern="1200" cap="none" spc="0" normalizeH="0" baseline="0" noProof="0" dirty="0">
              <a:ln>
                <a:solidFill>
                  <a:schemeClr val="accent6">
                    <a:lumMod val="75000"/>
                  </a:schemeClr>
                </a:solidFill>
              </a:ln>
              <a:solidFill>
                <a:srgbClr val="0070C0"/>
              </a:solidFill>
              <a:effectLst/>
              <a:uLnTx/>
              <a:uFillTx/>
              <a:latin typeface="Comic Sans MS" pitchFamily="66" charset="0"/>
              <a:ea typeface="+mj-ea"/>
              <a:cs typeface="+mj-cs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A4D099B9-0473-41CB-B653-4930D9F09162}"/>
              </a:ext>
            </a:extLst>
          </p:cNvPr>
          <p:cNvSpPr/>
          <p:nvPr/>
        </p:nvSpPr>
        <p:spPr>
          <a:xfrm>
            <a:off x="2710802" y="4345558"/>
            <a:ext cx="4070998" cy="5398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dirty="0">
                <a:ln>
                  <a:solidFill>
                    <a:schemeClr val="accent6">
                      <a:lumMod val="75000"/>
                    </a:schemeClr>
                  </a:solidFill>
                </a:ln>
                <a:solidFill>
                  <a:srgbClr val="FF0000"/>
                </a:solidFill>
                <a:latin typeface="Comic Sans MS" pitchFamily="66" charset="0"/>
                <a:ea typeface="+mj-ea"/>
                <a:cs typeface="+mj-cs"/>
              </a:rPr>
              <a:t>One hundred and ninety</a:t>
            </a:r>
            <a:endParaRPr kumimoji="0" lang="en-US" sz="4000" b="0" i="0" u="none" strike="noStrike" kern="1200" cap="none" spc="0" normalizeH="0" baseline="0" noProof="0" dirty="0">
              <a:ln>
                <a:solidFill>
                  <a:schemeClr val="accent6">
                    <a:lumMod val="75000"/>
                  </a:schemeClr>
                </a:solidFill>
              </a:ln>
              <a:solidFill>
                <a:srgbClr val="FF0000"/>
              </a:solidFill>
              <a:effectLst/>
              <a:uLnTx/>
              <a:uFillTx/>
              <a:latin typeface="Comic Sans MS" pitchFamily="66" charset="0"/>
              <a:ea typeface="+mj-ea"/>
              <a:cs typeface="+mj-cs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73D64C31-69D1-4C11-B7EF-64EACA46D0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26272" y="1213619"/>
            <a:ext cx="428498" cy="200025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5CDC7262-B3B9-4EEE-8612-A8F8998CE8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61423" y="1211338"/>
            <a:ext cx="447675" cy="2000250"/>
          </a:xfrm>
          <a:prstGeom prst="rect">
            <a:avLst/>
          </a:prstGeom>
        </p:spPr>
      </p:pic>
      <p:pic>
        <p:nvPicPr>
          <p:cNvPr id="21" name="Picture 4" descr="One Block Illustration - Twinkl">
            <a:extLst>
              <a:ext uri="{FF2B5EF4-FFF2-40B4-BE49-F238E27FC236}">
                <a16:creationId xmlns:a16="http://schemas.microsoft.com/office/drawing/2014/main" id="{3EEBBF2F-CAC7-4D46-9E86-B79AE1D8BA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 l="24428" r="23664"/>
          <a:stretch>
            <a:fillRect/>
          </a:stretch>
        </p:blipFill>
        <p:spPr bwMode="auto">
          <a:xfrm>
            <a:off x="7256391" y="1987005"/>
            <a:ext cx="364678" cy="366993"/>
          </a:xfrm>
          <a:prstGeom prst="rect">
            <a:avLst/>
          </a:prstGeom>
          <a:noFill/>
        </p:spPr>
      </p:pic>
      <p:pic>
        <p:nvPicPr>
          <p:cNvPr id="22" name="Picture 4" descr="One Block Illustration - Twinkl">
            <a:extLst>
              <a:ext uri="{FF2B5EF4-FFF2-40B4-BE49-F238E27FC236}">
                <a16:creationId xmlns:a16="http://schemas.microsoft.com/office/drawing/2014/main" id="{07902582-CA74-4AB4-A6B6-51BBF1778A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 l="24428" r="23664"/>
          <a:stretch>
            <a:fillRect/>
          </a:stretch>
        </p:blipFill>
        <p:spPr bwMode="auto">
          <a:xfrm>
            <a:off x="6804140" y="2391124"/>
            <a:ext cx="364678" cy="366993"/>
          </a:xfrm>
          <a:prstGeom prst="rect">
            <a:avLst/>
          </a:prstGeom>
          <a:noFill/>
        </p:spPr>
      </p:pic>
      <p:pic>
        <p:nvPicPr>
          <p:cNvPr id="23" name="Picture 4" descr="One Block Illustration - Twinkl">
            <a:extLst>
              <a:ext uri="{FF2B5EF4-FFF2-40B4-BE49-F238E27FC236}">
                <a16:creationId xmlns:a16="http://schemas.microsoft.com/office/drawing/2014/main" id="{3FEEBEFC-BF17-4ABF-B6C5-693C2902D4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 l="24428" r="23664"/>
          <a:stretch>
            <a:fillRect/>
          </a:stretch>
        </p:blipFill>
        <p:spPr bwMode="auto">
          <a:xfrm>
            <a:off x="7266284" y="2391124"/>
            <a:ext cx="364678" cy="366993"/>
          </a:xfrm>
          <a:prstGeom prst="rect">
            <a:avLst/>
          </a:prstGeom>
          <a:noFill/>
        </p:spPr>
      </p:pic>
      <p:pic>
        <p:nvPicPr>
          <p:cNvPr id="24" name="Picture 4" descr="One Block Illustration - Twinkl">
            <a:extLst>
              <a:ext uri="{FF2B5EF4-FFF2-40B4-BE49-F238E27FC236}">
                <a16:creationId xmlns:a16="http://schemas.microsoft.com/office/drawing/2014/main" id="{8B43EE22-A635-453F-A63B-F0909A67DB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 l="24428" r="23664"/>
          <a:stretch>
            <a:fillRect/>
          </a:stretch>
        </p:blipFill>
        <p:spPr bwMode="auto">
          <a:xfrm>
            <a:off x="6789331" y="2791054"/>
            <a:ext cx="381000" cy="366993"/>
          </a:xfrm>
          <a:prstGeom prst="rect">
            <a:avLst/>
          </a:prstGeom>
          <a:noFill/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D93204FB-2A66-40E4-B30A-BCF40C0EB5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24488" y="1202483"/>
            <a:ext cx="447675" cy="200025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C416C4AC-BD55-4992-90C0-2EF9284D48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66856" y="1211338"/>
            <a:ext cx="447675" cy="2000250"/>
          </a:xfrm>
          <a:prstGeom prst="rect">
            <a:avLst/>
          </a:prstGeom>
        </p:spPr>
      </p:pic>
      <p:pic>
        <p:nvPicPr>
          <p:cNvPr id="1026" name="Picture 2" descr="Happy Good For You GIF by Khan Academy Kids - Find &amp; Share on GIPHY">
            <a:extLst>
              <a:ext uri="{FF2B5EF4-FFF2-40B4-BE49-F238E27FC236}">
                <a16:creationId xmlns:a16="http://schemas.microsoft.com/office/drawing/2014/main" id="{076BDB86-B9D6-4A1C-8C0C-9E32029E43EB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2229" y="-3660"/>
            <a:ext cx="1674696" cy="943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inion GIF - Minion - Discover &amp; Share GIFs | Minion gif, Minions, Minion  dance">
            <a:extLst>
              <a:ext uri="{FF2B5EF4-FFF2-40B4-BE49-F238E27FC236}">
                <a16:creationId xmlns:a16="http://schemas.microsoft.com/office/drawing/2014/main" id="{7DB91E34-F1B9-4493-AFCA-93B10E4626A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076011"/>
            <a:ext cx="1618876" cy="161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9A591ABD-589E-4B89-9024-998C2A978A2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19141" y="1201383"/>
            <a:ext cx="428498" cy="200025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C6759923-7B4A-45E4-A55B-86722B9271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429921" y="1192448"/>
            <a:ext cx="447675" cy="200025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1F25216B-CDEB-4A31-BA1E-082249307B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22263" y="1211338"/>
            <a:ext cx="428498" cy="200025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3CD7D3F6-6078-4121-9478-A979D0796C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26565" y="1199835"/>
            <a:ext cx="447675" cy="200025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D793C1D2-BD84-4B2E-8BCD-AA65A6BC07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98543" y="1192448"/>
            <a:ext cx="447675" cy="2000250"/>
          </a:xfrm>
          <a:prstGeom prst="rect">
            <a:avLst/>
          </a:prstGeom>
        </p:spPr>
      </p:pic>
      <p:pic>
        <p:nvPicPr>
          <p:cNvPr id="43" name="Picture 4" descr="One Block Illustration - Twinkl">
            <a:extLst>
              <a:ext uri="{FF2B5EF4-FFF2-40B4-BE49-F238E27FC236}">
                <a16:creationId xmlns:a16="http://schemas.microsoft.com/office/drawing/2014/main" id="{01C103DD-6378-4856-A70D-6E181FB558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 l="24428" r="23664"/>
          <a:stretch>
            <a:fillRect/>
          </a:stretch>
        </p:blipFill>
        <p:spPr bwMode="auto">
          <a:xfrm>
            <a:off x="7248230" y="2792282"/>
            <a:ext cx="381000" cy="366993"/>
          </a:xfrm>
          <a:prstGeom prst="rect">
            <a:avLst/>
          </a:prstGeom>
          <a:noFill/>
        </p:spPr>
      </p:pic>
      <p:sp>
        <p:nvSpPr>
          <p:cNvPr id="44" name="Rounded Rectangular Callout 63">
            <a:extLst>
              <a:ext uri="{FF2B5EF4-FFF2-40B4-BE49-F238E27FC236}">
                <a16:creationId xmlns:a16="http://schemas.microsoft.com/office/drawing/2014/main" id="{12EC1FD9-92BE-441B-8BE7-660891C3104C}"/>
              </a:ext>
            </a:extLst>
          </p:cNvPr>
          <p:cNvSpPr/>
          <p:nvPr/>
        </p:nvSpPr>
        <p:spPr>
          <a:xfrm flipH="1">
            <a:off x="-440329" y="3218534"/>
            <a:ext cx="2113084" cy="2391508"/>
          </a:xfrm>
          <a:prstGeom prst="wedgeRoundRectCallout">
            <a:avLst>
              <a:gd name="adj1" fmla="val -119567"/>
              <a:gd name="adj2" fmla="val -51824"/>
              <a:gd name="adj3" fmla="val 16667"/>
            </a:avLst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>
              <a:ln>
                <a:solidFill>
                  <a:srgbClr val="FF0000"/>
                </a:solidFill>
              </a:ln>
              <a:solidFill>
                <a:srgbClr val="FF0000"/>
              </a:solidFill>
              <a:latin typeface="Comic Sans MS" pitchFamily="66" charset="0"/>
            </a:endParaRPr>
          </a:p>
          <a:p>
            <a:pPr algn="ctr"/>
            <a:r>
              <a: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latin typeface="Comic Sans MS" pitchFamily="66" charset="0"/>
              </a:rPr>
              <a:t>1 ten  = 10</a:t>
            </a:r>
          </a:p>
          <a:p>
            <a:pPr algn="ctr"/>
            <a:r>
              <a: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latin typeface="Comic Sans MS" pitchFamily="66" charset="0"/>
              </a:rPr>
              <a:t>2 tens = 20</a:t>
            </a:r>
          </a:p>
          <a:p>
            <a:pPr algn="ctr"/>
            <a:r>
              <a: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latin typeface="Comic Sans MS" pitchFamily="66" charset="0"/>
              </a:rPr>
              <a:t>3 tens = 30</a:t>
            </a:r>
          </a:p>
          <a:p>
            <a:pPr algn="ctr"/>
            <a:r>
              <a: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latin typeface="Comic Sans MS" pitchFamily="66" charset="0"/>
              </a:rPr>
              <a:t>4 tens = 40</a:t>
            </a:r>
          </a:p>
          <a:p>
            <a:pPr algn="ctr"/>
            <a:r>
              <a: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latin typeface="Comic Sans MS" pitchFamily="66" charset="0"/>
              </a:rPr>
              <a:t>5 tens = 50</a:t>
            </a:r>
          </a:p>
          <a:p>
            <a:pPr algn="ctr"/>
            <a:r>
              <a: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latin typeface="Comic Sans MS" pitchFamily="66" charset="0"/>
              </a:rPr>
              <a:t>6 tens = 60</a:t>
            </a:r>
          </a:p>
          <a:p>
            <a:pPr algn="ctr"/>
            <a:r>
              <a: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latin typeface="Comic Sans MS" pitchFamily="66" charset="0"/>
              </a:rPr>
              <a:t>7 tens = 70</a:t>
            </a:r>
          </a:p>
          <a:p>
            <a:pPr algn="ctr"/>
            <a:r>
              <a: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latin typeface="Comic Sans MS" pitchFamily="66" charset="0"/>
              </a:rPr>
              <a:t>8 tens = 80</a:t>
            </a:r>
          </a:p>
          <a:p>
            <a:pPr algn="ctr"/>
            <a:r>
              <a: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latin typeface="Comic Sans MS" pitchFamily="66" charset="0"/>
              </a:rPr>
              <a:t>9 tens = 90</a:t>
            </a:r>
          </a:p>
          <a:p>
            <a:pPr algn="ctr"/>
            <a:endParaRPr lang="en-US" dirty="0">
              <a:ln>
                <a:solidFill>
                  <a:srgbClr val="00B0F0"/>
                </a:solidFill>
              </a:ln>
              <a:solidFill>
                <a:srgbClr val="00B0F0"/>
              </a:solidFill>
              <a:latin typeface="Comic Sans MS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7387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0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1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4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5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8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9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2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3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6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7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0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1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4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5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8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9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2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3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6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7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7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8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8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8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0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0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0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1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1" fill="hold">
                      <p:stCondLst>
                        <p:cond delay="indefinite"/>
                      </p:stCondLst>
                      <p:childTnLst>
                        <p:par>
                          <p:cTn id="212" fill="hold">
                            <p:stCondLst>
                              <p:cond delay="0"/>
                            </p:stCondLst>
                            <p:childTnLst>
                              <p:par>
                                <p:cTn id="21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5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6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7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0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1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2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3" fill="hold">
                      <p:stCondLst>
                        <p:cond delay="indefinite"/>
                      </p:stCondLst>
                      <p:childTnLst>
                        <p:par>
                          <p:cTn id="224" fill="hold">
                            <p:stCondLst>
                              <p:cond delay="0"/>
                            </p:stCondLst>
                            <p:childTnLst>
                              <p:par>
                                <p:cTn id="22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3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3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3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4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1" fill="hold">
                      <p:stCondLst>
                        <p:cond delay="indefinite"/>
                      </p:stCondLst>
                      <p:childTnLst>
                        <p:par>
                          <p:cTn id="242" fill="hold">
                            <p:stCondLst>
                              <p:cond delay="0"/>
                            </p:stCondLst>
                            <p:childTnLst>
                              <p:par>
                                <p:cTn id="24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5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5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5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5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10" grpId="0"/>
      <p:bldP spid="33" grpId="0"/>
      <p:bldP spid="35" grpId="0" animBg="1"/>
      <p:bldP spid="46" grpId="0"/>
      <p:bldP spid="50" grpId="0" animBg="1"/>
      <p:bldP spid="5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2385197" y="-159288"/>
            <a:ext cx="4572000" cy="8763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+mj-cs"/>
              </a:rPr>
              <a:t>I’m number 199</a:t>
            </a:r>
          </a:p>
        </p:txBody>
      </p:sp>
      <p:sp>
        <p:nvSpPr>
          <p:cNvPr id="8" name="Cloud Callout 7"/>
          <p:cNvSpPr/>
          <p:nvPr/>
        </p:nvSpPr>
        <p:spPr>
          <a:xfrm>
            <a:off x="-303364" y="432384"/>
            <a:ext cx="2289112" cy="2391508"/>
          </a:xfrm>
          <a:prstGeom prst="cloudCallout">
            <a:avLst>
              <a:gd name="adj1" fmla="val 94779"/>
              <a:gd name="adj2" fmla="val -45123"/>
            </a:avLst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  <a:latin typeface="Comic Sans MS" pitchFamily="66" charset="0"/>
              </a:rPr>
              <a:t>I’m 3-digit number &amp;</a:t>
            </a:r>
          </a:p>
          <a:p>
            <a:pPr algn="ctr"/>
            <a:r>
              <a:rPr lang="en-US" sz="2000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  <a:latin typeface="Comic Sans MS" pitchFamily="66" charset="0"/>
              </a:rPr>
              <a:t> I have </a:t>
            </a:r>
          </a:p>
          <a:p>
            <a:pPr algn="ctr"/>
            <a:r>
              <a:rPr lang="en-US" sz="2000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  <a:latin typeface="Comic Sans MS" pitchFamily="66" charset="0"/>
              </a:rPr>
              <a:t>1 hundred, </a:t>
            </a:r>
          </a:p>
          <a:p>
            <a:pPr algn="ctr"/>
            <a:r>
              <a:rPr lang="en-US" sz="2000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  <a:latin typeface="Comic Sans MS" pitchFamily="66" charset="0"/>
              </a:rPr>
              <a:t>9 tens and</a:t>
            </a:r>
          </a:p>
          <a:p>
            <a:pPr algn="ctr"/>
            <a:r>
              <a:rPr lang="en-US" sz="2000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  <a:latin typeface="Comic Sans MS" pitchFamily="66" charset="0"/>
              </a:rPr>
              <a:t> 9 ones.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6669351" y="744183"/>
            <a:ext cx="914400" cy="4572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500" b="0" i="0" u="none" strike="noStrike" kern="1200" cap="none" spc="0" normalizeH="0" baseline="0" noProof="0" dirty="0">
                <a:ln>
                  <a:solidFill>
                    <a:srgbClr val="92D050"/>
                  </a:solidFill>
                </a:ln>
                <a:solidFill>
                  <a:srgbClr val="92D050"/>
                </a:solidFill>
                <a:effectLst/>
                <a:uLnTx/>
                <a:uFillTx/>
                <a:latin typeface="Comic Sans MS" pitchFamily="66" charset="0"/>
                <a:ea typeface="+mj-ea"/>
                <a:cs typeface="+mj-cs"/>
              </a:rPr>
              <a:t>Ones</a:t>
            </a:r>
          </a:p>
        </p:txBody>
      </p:sp>
      <p:pic>
        <p:nvPicPr>
          <p:cNvPr id="32" name="Picture 4" descr="One Block Illustration - Twinkl"/>
          <p:cNvPicPr>
            <a:picLocks noChangeAspect="1" noChangeArrowheads="1"/>
          </p:cNvPicPr>
          <p:nvPr/>
        </p:nvPicPr>
        <p:blipFill>
          <a:blip r:embed="rId2" cstate="print"/>
          <a:srcRect l="24428" r="23664"/>
          <a:stretch>
            <a:fillRect/>
          </a:stretch>
        </p:blipFill>
        <p:spPr bwMode="auto">
          <a:xfrm>
            <a:off x="7259928" y="1190684"/>
            <a:ext cx="381000" cy="366993"/>
          </a:xfrm>
          <a:prstGeom prst="rect">
            <a:avLst/>
          </a:prstGeom>
          <a:noFill/>
        </p:spPr>
      </p:pic>
      <p:sp>
        <p:nvSpPr>
          <p:cNvPr id="33" name="Title 1"/>
          <p:cNvSpPr txBox="1">
            <a:spLocks/>
          </p:cNvSpPr>
          <p:nvPr/>
        </p:nvSpPr>
        <p:spPr>
          <a:xfrm>
            <a:off x="4213997" y="673038"/>
            <a:ext cx="914400" cy="4572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500" b="0" i="0" u="none" strike="noStrike" kern="1200" cap="none" spc="0" normalizeH="0" baseline="0" noProof="0" dirty="0">
                <a:ln>
                  <a:solidFill>
                    <a:srgbClr val="002060"/>
                  </a:solidFill>
                </a:ln>
                <a:solidFill>
                  <a:srgbClr val="002060"/>
                </a:solidFill>
                <a:effectLst/>
                <a:uLnTx/>
                <a:uFillTx/>
                <a:latin typeface="Comic Sans MS" pitchFamily="66" charset="0"/>
                <a:ea typeface="+mj-ea"/>
                <a:cs typeface="+mj-cs"/>
              </a:rPr>
              <a:t>Tens</a:t>
            </a:r>
          </a:p>
        </p:txBody>
      </p:sp>
      <p:sp>
        <p:nvSpPr>
          <p:cNvPr id="35" name="Left Arrow 34"/>
          <p:cNvSpPr/>
          <p:nvPr/>
        </p:nvSpPr>
        <p:spPr>
          <a:xfrm>
            <a:off x="7174252" y="2847311"/>
            <a:ext cx="1954692" cy="914400"/>
          </a:xfrm>
          <a:prstGeom prst="leftArrow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latin typeface="Comic Sans MS" pitchFamily="66" charset="0"/>
              </a:rPr>
              <a:t>100+90+9=199</a:t>
            </a:r>
          </a:p>
        </p:txBody>
      </p:sp>
      <p:pic>
        <p:nvPicPr>
          <p:cNvPr id="30" name="Picture 4" descr="One Block Illustration - Twinkl"/>
          <p:cNvPicPr>
            <a:picLocks noChangeAspect="1" noChangeArrowheads="1"/>
          </p:cNvPicPr>
          <p:nvPr/>
        </p:nvPicPr>
        <p:blipFill>
          <a:blip r:embed="rId2" cstate="print"/>
          <a:srcRect l="24428" r="23664"/>
          <a:stretch>
            <a:fillRect/>
          </a:stretch>
        </p:blipFill>
        <p:spPr bwMode="auto">
          <a:xfrm>
            <a:off x="6843352" y="1218776"/>
            <a:ext cx="381000" cy="366993"/>
          </a:xfrm>
          <a:prstGeom prst="rect">
            <a:avLst/>
          </a:prstGeom>
          <a:noFill/>
        </p:spPr>
      </p:pic>
      <p:pic>
        <p:nvPicPr>
          <p:cNvPr id="31" name="Picture 4" descr="One Block Illustration - Twinkl"/>
          <p:cNvPicPr>
            <a:picLocks noChangeAspect="1" noChangeArrowheads="1"/>
          </p:cNvPicPr>
          <p:nvPr/>
        </p:nvPicPr>
        <p:blipFill>
          <a:blip r:embed="rId2" cstate="print"/>
          <a:srcRect l="24428" r="23664"/>
          <a:stretch>
            <a:fillRect/>
          </a:stretch>
        </p:blipFill>
        <p:spPr bwMode="auto">
          <a:xfrm>
            <a:off x="6800923" y="1598439"/>
            <a:ext cx="381000" cy="366993"/>
          </a:xfrm>
          <a:prstGeom prst="rect">
            <a:avLst/>
          </a:prstGeom>
          <a:noFill/>
        </p:spPr>
      </p:pic>
      <p:pic>
        <p:nvPicPr>
          <p:cNvPr id="34" name="Picture 4" descr="One Block Illustration - Twinkl"/>
          <p:cNvPicPr>
            <a:picLocks noChangeAspect="1" noChangeArrowheads="1"/>
          </p:cNvPicPr>
          <p:nvPr/>
        </p:nvPicPr>
        <p:blipFill>
          <a:blip r:embed="rId2" cstate="print"/>
          <a:srcRect l="24428" r="23664"/>
          <a:stretch>
            <a:fillRect/>
          </a:stretch>
        </p:blipFill>
        <p:spPr bwMode="auto">
          <a:xfrm>
            <a:off x="7258123" y="1585769"/>
            <a:ext cx="381000" cy="366993"/>
          </a:xfrm>
          <a:prstGeom prst="rect">
            <a:avLst/>
          </a:prstGeom>
          <a:noFill/>
        </p:spPr>
      </p:pic>
      <p:pic>
        <p:nvPicPr>
          <p:cNvPr id="36" name="Picture 4" descr="One Block Illustration - Twinkl"/>
          <p:cNvPicPr>
            <a:picLocks noChangeAspect="1" noChangeArrowheads="1"/>
          </p:cNvPicPr>
          <p:nvPr/>
        </p:nvPicPr>
        <p:blipFill>
          <a:blip r:embed="rId2" cstate="print"/>
          <a:srcRect l="24428" r="23664"/>
          <a:stretch>
            <a:fillRect/>
          </a:stretch>
        </p:blipFill>
        <p:spPr bwMode="auto">
          <a:xfrm>
            <a:off x="6800923" y="1979439"/>
            <a:ext cx="381000" cy="366993"/>
          </a:xfrm>
          <a:prstGeom prst="rect">
            <a:avLst/>
          </a:prstGeom>
          <a:noFill/>
        </p:spPr>
      </p:pic>
      <p:sp>
        <p:nvSpPr>
          <p:cNvPr id="46" name="Title 1">
            <a:extLst>
              <a:ext uri="{FF2B5EF4-FFF2-40B4-BE49-F238E27FC236}">
                <a16:creationId xmlns:a16="http://schemas.microsoft.com/office/drawing/2014/main" id="{3B702A26-0313-425F-9DD8-91860D4F5C5F}"/>
              </a:ext>
            </a:extLst>
          </p:cNvPr>
          <p:cNvSpPr txBox="1">
            <a:spLocks/>
          </p:cNvSpPr>
          <p:nvPr/>
        </p:nvSpPr>
        <p:spPr>
          <a:xfrm>
            <a:off x="1515946" y="659169"/>
            <a:ext cx="1502387" cy="548553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500" b="0" i="0" u="none" strike="noStrike" kern="1200" cap="none" spc="0" normalizeH="0" baseline="0" noProof="0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+mj-cs"/>
              </a:rPr>
              <a:t>Hundreds</a:t>
            </a: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341C8E8F-BFB8-4513-A6C4-8B4D237A23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8858" y="1266722"/>
            <a:ext cx="1576565" cy="1862085"/>
          </a:xfrm>
          <a:prstGeom prst="rect">
            <a:avLst/>
          </a:prstGeom>
        </p:spPr>
      </p:pic>
      <p:pic>
        <p:nvPicPr>
          <p:cNvPr id="49" name="Picture 6" descr="Clipart lion frame, Picture #2452863 clipart lion frame">
            <a:extLst>
              <a:ext uri="{FF2B5EF4-FFF2-40B4-BE49-F238E27FC236}">
                <a16:creationId xmlns:a16="http://schemas.microsoft.com/office/drawing/2014/main" id="{7F063F2A-0E32-4BB9-BBB7-73EDF52964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431" y="3246806"/>
            <a:ext cx="6168200" cy="2786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5B4F3D48-CB86-40D2-821E-CC38EA04886D}"/>
              </a:ext>
            </a:extLst>
          </p:cNvPr>
          <p:cNvSpPr/>
          <p:nvPr/>
        </p:nvSpPr>
        <p:spPr>
          <a:xfrm>
            <a:off x="2824244" y="3328359"/>
            <a:ext cx="4155667" cy="539891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ln>
                  <a:solidFill>
                    <a:schemeClr val="accent6">
                      <a:lumMod val="75000"/>
                    </a:schemeClr>
                  </a:solidFill>
                </a:ln>
                <a:solidFill>
                  <a:srgbClr val="0070C0"/>
                </a:solidFill>
                <a:latin typeface="Comic Sans MS" pitchFamily="66" charset="0"/>
                <a:ea typeface="+mj-ea"/>
                <a:cs typeface="+mj-cs"/>
              </a:rPr>
              <a:t>Number name (In words )</a:t>
            </a:r>
            <a:endParaRPr kumimoji="0" lang="en-US" sz="1800" b="0" i="0" u="none" strike="noStrike" kern="1200" cap="none" spc="0" normalizeH="0" baseline="0" noProof="0" dirty="0">
              <a:ln>
                <a:solidFill>
                  <a:schemeClr val="accent6">
                    <a:lumMod val="75000"/>
                  </a:schemeClr>
                </a:solidFill>
              </a:ln>
              <a:solidFill>
                <a:srgbClr val="0070C0"/>
              </a:solidFill>
              <a:effectLst/>
              <a:uLnTx/>
              <a:uFillTx/>
              <a:latin typeface="Comic Sans MS" pitchFamily="66" charset="0"/>
              <a:ea typeface="+mj-ea"/>
              <a:cs typeface="+mj-cs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A4D099B9-0473-41CB-B653-4930D9F09162}"/>
              </a:ext>
            </a:extLst>
          </p:cNvPr>
          <p:cNvSpPr/>
          <p:nvPr/>
        </p:nvSpPr>
        <p:spPr>
          <a:xfrm>
            <a:off x="2710802" y="4345558"/>
            <a:ext cx="4070998" cy="5398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dirty="0">
                <a:ln>
                  <a:solidFill>
                    <a:schemeClr val="accent6">
                      <a:lumMod val="75000"/>
                    </a:schemeClr>
                  </a:solidFill>
                </a:ln>
                <a:solidFill>
                  <a:srgbClr val="FF0000"/>
                </a:solidFill>
                <a:latin typeface="Comic Sans MS" pitchFamily="66" charset="0"/>
                <a:ea typeface="+mj-ea"/>
                <a:cs typeface="+mj-cs"/>
              </a:rPr>
              <a:t>One hundred and ninety nine</a:t>
            </a:r>
            <a:endParaRPr kumimoji="0" lang="en-US" sz="4000" b="0" i="0" u="none" strike="noStrike" kern="1200" cap="none" spc="0" normalizeH="0" baseline="0" noProof="0" dirty="0">
              <a:ln>
                <a:solidFill>
                  <a:schemeClr val="accent6">
                    <a:lumMod val="75000"/>
                  </a:schemeClr>
                </a:solidFill>
              </a:ln>
              <a:solidFill>
                <a:srgbClr val="FF0000"/>
              </a:solidFill>
              <a:effectLst/>
              <a:uLnTx/>
              <a:uFillTx/>
              <a:latin typeface="Comic Sans MS" pitchFamily="66" charset="0"/>
              <a:ea typeface="+mj-ea"/>
              <a:cs typeface="+mj-cs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73D64C31-69D1-4C11-B7EF-64EACA46D0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16683" y="1213619"/>
            <a:ext cx="447675" cy="200025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5CDC7262-B3B9-4EEE-8612-A8F8998CE8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61423" y="1211338"/>
            <a:ext cx="447675" cy="2000250"/>
          </a:xfrm>
          <a:prstGeom prst="rect">
            <a:avLst/>
          </a:prstGeom>
        </p:spPr>
      </p:pic>
      <p:pic>
        <p:nvPicPr>
          <p:cNvPr id="21" name="Picture 4" descr="One Block Illustration - Twinkl">
            <a:extLst>
              <a:ext uri="{FF2B5EF4-FFF2-40B4-BE49-F238E27FC236}">
                <a16:creationId xmlns:a16="http://schemas.microsoft.com/office/drawing/2014/main" id="{3EEBBF2F-CAC7-4D46-9E86-B79AE1D8BA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 l="24428" r="23664"/>
          <a:stretch>
            <a:fillRect/>
          </a:stretch>
        </p:blipFill>
        <p:spPr bwMode="auto">
          <a:xfrm>
            <a:off x="7248230" y="1987005"/>
            <a:ext cx="381000" cy="366993"/>
          </a:xfrm>
          <a:prstGeom prst="rect">
            <a:avLst/>
          </a:prstGeom>
          <a:noFill/>
        </p:spPr>
      </p:pic>
      <p:pic>
        <p:nvPicPr>
          <p:cNvPr id="22" name="Picture 4" descr="One Block Illustration - Twinkl">
            <a:extLst>
              <a:ext uri="{FF2B5EF4-FFF2-40B4-BE49-F238E27FC236}">
                <a16:creationId xmlns:a16="http://schemas.microsoft.com/office/drawing/2014/main" id="{07902582-CA74-4AB4-A6B6-51BBF1778A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 l="24428" r="23664"/>
          <a:stretch>
            <a:fillRect/>
          </a:stretch>
        </p:blipFill>
        <p:spPr bwMode="auto">
          <a:xfrm>
            <a:off x="6795979" y="2391124"/>
            <a:ext cx="381000" cy="366993"/>
          </a:xfrm>
          <a:prstGeom prst="rect">
            <a:avLst/>
          </a:prstGeom>
          <a:noFill/>
        </p:spPr>
      </p:pic>
      <p:pic>
        <p:nvPicPr>
          <p:cNvPr id="23" name="Picture 4" descr="One Block Illustration - Twinkl">
            <a:extLst>
              <a:ext uri="{FF2B5EF4-FFF2-40B4-BE49-F238E27FC236}">
                <a16:creationId xmlns:a16="http://schemas.microsoft.com/office/drawing/2014/main" id="{3FEEBEFC-BF17-4ABF-B6C5-693C2902D4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 l="24428" r="23664"/>
          <a:stretch>
            <a:fillRect/>
          </a:stretch>
        </p:blipFill>
        <p:spPr bwMode="auto">
          <a:xfrm>
            <a:off x="7258123" y="2391124"/>
            <a:ext cx="381000" cy="366993"/>
          </a:xfrm>
          <a:prstGeom prst="rect">
            <a:avLst/>
          </a:prstGeom>
          <a:noFill/>
        </p:spPr>
      </p:pic>
      <p:pic>
        <p:nvPicPr>
          <p:cNvPr id="24" name="Picture 4" descr="One Block Illustration - Twinkl">
            <a:extLst>
              <a:ext uri="{FF2B5EF4-FFF2-40B4-BE49-F238E27FC236}">
                <a16:creationId xmlns:a16="http://schemas.microsoft.com/office/drawing/2014/main" id="{8B43EE22-A635-453F-A63B-F0909A67DB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 l="24428" r="23664"/>
          <a:stretch>
            <a:fillRect/>
          </a:stretch>
        </p:blipFill>
        <p:spPr bwMode="auto">
          <a:xfrm>
            <a:off x="6921940" y="2768343"/>
            <a:ext cx="381000" cy="366993"/>
          </a:xfrm>
          <a:prstGeom prst="rect">
            <a:avLst/>
          </a:prstGeom>
          <a:noFill/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D93204FB-2A66-40E4-B30A-BCF40C0EB5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24488" y="1202483"/>
            <a:ext cx="447675" cy="200025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C416C4AC-BD55-4992-90C0-2EF9284D48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66856" y="1211338"/>
            <a:ext cx="447675" cy="2000250"/>
          </a:xfrm>
          <a:prstGeom prst="rect">
            <a:avLst/>
          </a:prstGeom>
        </p:spPr>
      </p:pic>
      <p:pic>
        <p:nvPicPr>
          <p:cNvPr id="1026" name="Picture 2" descr="Happy Good For You GIF by Khan Academy Kids - Find &amp; Share on GIPHY">
            <a:extLst>
              <a:ext uri="{FF2B5EF4-FFF2-40B4-BE49-F238E27FC236}">
                <a16:creationId xmlns:a16="http://schemas.microsoft.com/office/drawing/2014/main" id="{076BDB86-B9D6-4A1C-8C0C-9E32029E43EB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2229" y="-3660"/>
            <a:ext cx="1674696" cy="943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inion GIF - Minion - Discover &amp; Share GIFs | Minion gif, Minions, Minion  dance">
            <a:extLst>
              <a:ext uri="{FF2B5EF4-FFF2-40B4-BE49-F238E27FC236}">
                <a16:creationId xmlns:a16="http://schemas.microsoft.com/office/drawing/2014/main" id="{7DB91E34-F1B9-4493-AFCA-93B10E4626A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076011"/>
            <a:ext cx="1618876" cy="161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9A591ABD-589E-4B89-9024-998C2A978A2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09552" y="1201383"/>
            <a:ext cx="447675" cy="200025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C6759923-7B4A-45E4-A55B-86722B9271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429921" y="1192448"/>
            <a:ext cx="447675" cy="200025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1F25216B-CDEB-4A31-BA1E-082249307B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12674" y="1211338"/>
            <a:ext cx="447675" cy="200025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3CD7D3F6-6078-4121-9478-A979D0796C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26565" y="1199835"/>
            <a:ext cx="447675" cy="200025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D793C1D2-BD84-4B2E-8BCD-AA65A6BC07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98543" y="1192448"/>
            <a:ext cx="447675" cy="200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449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3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4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4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4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5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5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5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6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6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8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3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4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8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8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9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9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7" dur="2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8" dur="2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9" dur="2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10" grpId="0"/>
      <p:bldP spid="33" grpId="0"/>
      <p:bldP spid="35" grpId="0" animBg="1"/>
      <p:bldP spid="46" grpId="0"/>
      <p:bldP spid="50" grpId="0" animBg="1"/>
      <p:bldP spid="5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533400" y="190500"/>
            <a:ext cx="8458200" cy="3276600"/>
          </a:xfrm>
          <a:prstGeom prst="rect">
            <a:avLst/>
          </a:prstGeom>
        </p:spPr>
        <p:txBody>
          <a:bodyPr vert="horz" lIns="81043" tIns="40522" rIns="81043" bIns="40522" rtlCol="0" anchor="ctr">
            <a:normAutofit fontScale="77500" lnSpcReduction="20000"/>
          </a:bodyPr>
          <a:lstStyle/>
          <a:p>
            <a:pPr marL="0" marR="0" lvl="0" indent="0" algn="ctr" defTabSz="81043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3900" dirty="0">
              <a:ln>
                <a:solidFill>
                  <a:schemeClr val="accent4">
                    <a:lumMod val="60000"/>
                    <a:lumOff val="40000"/>
                  </a:schemeClr>
                </a:solidFill>
              </a:ln>
              <a:solidFill>
                <a:srgbClr val="00B0F0"/>
              </a:solidFill>
              <a:latin typeface="Comic Sans MS" pitchFamily="66" charset="0"/>
              <a:ea typeface="+mj-ea"/>
              <a:cs typeface="+mj-cs"/>
            </a:endParaRPr>
          </a:p>
          <a:p>
            <a:pPr marL="0" marR="0" lvl="0" indent="0" algn="ctr" defTabSz="81043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900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  <a:latin typeface="Comic Sans MS" pitchFamily="66" charset="0"/>
                <a:ea typeface="+mj-ea"/>
                <a:cs typeface="+mj-cs"/>
              </a:rPr>
              <a:t>TOPIC: REINFORCEMENT</a:t>
            </a:r>
          </a:p>
          <a:p>
            <a:pPr marL="0" marR="0" lvl="0" indent="0" algn="ctr" defTabSz="81043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3900" dirty="0">
              <a:ln>
                <a:solidFill>
                  <a:srgbClr val="FFC000"/>
                </a:solidFill>
              </a:ln>
              <a:solidFill>
                <a:srgbClr val="00B050"/>
              </a:solidFill>
              <a:latin typeface="Comic Sans MS" pitchFamily="66" charset="0"/>
              <a:ea typeface="+mj-ea"/>
              <a:cs typeface="+mj-cs"/>
            </a:endParaRPr>
          </a:p>
          <a:p>
            <a:pPr marL="0" marR="0" lvl="0" indent="0" algn="ctr" defTabSz="81043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900" dirty="0">
                <a:ln>
                  <a:solidFill>
                    <a:srgbClr val="FFC000"/>
                  </a:solidFill>
                </a:ln>
                <a:solidFill>
                  <a:srgbClr val="FFFF00"/>
                </a:solidFill>
                <a:latin typeface="Comic Sans MS" pitchFamily="66" charset="0"/>
                <a:ea typeface="+mj-ea"/>
                <a:cs typeface="+mj-cs"/>
              </a:rPr>
              <a:t>Forward counting and Number Name</a:t>
            </a:r>
          </a:p>
          <a:p>
            <a:pPr marL="0" marR="0" lvl="0" indent="0" algn="ctr" defTabSz="81043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3900" dirty="0">
              <a:ln>
                <a:solidFill>
                  <a:srgbClr val="FFC000"/>
                </a:solidFill>
              </a:ln>
              <a:solidFill>
                <a:srgbClr val="FFFF00"/>
              </a:solidFill>
              <a:latin typeface="Comic Sans MS" pitchFamily="66" charset="0"/>
              <a:ea typeface="+mj-ea"/>
              <a:cs typeface="+mj-cs"/>
            </a:endParaRPr>
          </a:p>
          <a:p>
            <a:pPr marL="0" marR="0" lvl="0" indent="0" algn="ctr" defTabSz="81043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900" dirty="0">
                <a:ln>
                  <a:solidFill>
                    <a:srgbClr val="FFC000"/>
                  </a:solidFill>
                </a:ln>
                <a:solidFill>
                  <a:srgbClr val="FF0000"/>
                </a:solidFill>
                <a:latin typeface="Comic Sans MS" pitchFamily="66" charset="0"/>
                <a:ea typeface="+mj-ea"/>
                <a:cs typeface="+mj-cs"/>
              </a:rPr>
              <a:t> One hundred and one (101)  </a:t>
            </a:r>
          </a:p>
          <a:p>
            <a:pPr marL="0" marR="0" lvl="0" indent="0" algn="ctr" defTabSz="81043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900" dirty="0">
                <a:ln>
                  <a:solidFill>
                    <a:srgbClr val="FFC000"/>
                  </a:solidFill>
                </a:ln>
                <a:solidFill>
                  <a:srgbClr val="FF0000"/>
                </a:solidFill>
                <a:latin typeface="Comic Sans MS" pitchFamily="66" charset="0"/>
                <a:ea typeface="+mj-ea"/>
                <a:cs typeface="+mj-cs"/>
              </a:rPr>
              <a:t>to </a:t>
            </a:r>
          </a:p>
          <a:p>
            <a:pPr marL="0" marR="0" lvl="0" indent="0" algn="ctr" defTabSz="81043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900" dirty="0">
                <a:ln>
                  <a:solidFill>
                    <a:srgbClr val="FFC000"/>
                  </a:solidFill>
                </a:ln>
                <a:solidFill>
                  <a:srgbClr val="FF0000"/>
                </a:solidFill>
                <a:latin typeface="Comic Sans MS" pitchFamily="66" charset="0"/>
                <a:ea typeface="+mj-ea"/>
                <a:cs typeface="+mj-cs"/>
              </a:rPr>
              <a:t>Two hundred and fifty (250)</a:t>
            </a:r>
          </a:p>
          <a:p>
            <a:pPr marL="0" marR="0" lvl="0" indent="0" algn="ctr" defTabSz="81043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3900" dirty="0">
              <a:ln>
                <a:solidFill>
                  <a:schemeClr val="accent4">
                    <a:lumMod val="60000"/>
                    <a:lumOff val="40000"/>
                  </a:schemeClr>
                </a:solidFill>
              </a:ln>
              <a:solidFill>
                <a:srgbClr val="00B050"/>
              </a:solidFill>
              <a:latin typeface="Comic Sans MS" pitchFamily="66" charset="0"/>
              <a:ea typeface="+mj-ea"/>
              <a:cs typeface="+mj-cs"/>
            </a:endParaRPr>
          </a:p>
          <a:p>
            <a:pPr marL="0" marR="0" lvl="0" indent="0" algn="ctr" defTabSz="81043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3900" dirty="0">
              <a:ln>
                <a:solidFill>
                  <a:schemeClr val="accent4">
                    <a:lumMod val="60000"/>
                    <a:lumOff val="40000"/>
                  </a:schemeClr>
                </a:solidFill>
              </a:ln>
              <a:solidFill>
                <a:schemeClr val="accent4">
                  <a:lumMod val="60000"/>
                  <a:lumOff val="40000"/>
                </a:schemeClr>
              </a:solidFill>
              <a:latin typeface="Comic Sans MS" pitchFamily="66" charset="0"/>
              <a:ea typeface="+mj-ea"/>
              <a:cs typeface="+mj-cs"/>
            </a:endParaRPr>
          </a:p>
        </p:txBody>
      </p:sp>
      <p:pic>
        <p:nvPicPr>
          <p:cNvPr id="1026" name="Picture 2" descr="Pin by Jessica Maher on Animations | Portfolio website design, Work  anniversary, Typography inspiration">
            <a:extLst>
              <a:ext uri="{FF2B5EF4-FFF2-40B4-BE49-F238E27FC236}">
                <a16:creationId xmlns:a16="http://schemas.microsoft.com/office/drawing/2014/main" id="{2F82AD22-4473-4557-9FC5-81E87EDA386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3143250"/>
            <a:ext cx="3429000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2495263" y="-168796"/>
            <a:ext cx="4572000" cy="8763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+mj-cs"/>
              </a:rPr>
              <a:t>I’m number </a:t>
            </a:r>
            <a:r>
              <a:rPr lang="en-US" sz="480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  <a:latin typeface="Comic Sans MS" pitchFamily="66" charset="0"/>
                <a:ea typeface="+mj-ea"/>
                <a:cs typeface="+mj-cs"/>
              </a:rPr>
              <a:t>200</a:t>
            </a:r>
            <a:endParaRPr kumimoji="0" lang="en-US" sz="4800" b="0" i="0" u="none" strike="noStrike" kern="1200" cap="none" spc="0" normalizeH="0" baseline="0" noProof="0" dirty="0">
              <a:ln>
                <a:solidFill>
                  <a:srgbClr val="FFC000"/>
                </a:solidFill>
              </a:ln>
              <a:solidFill>
                <a:srgbClr val="FFC000"/>
              </a:solidFill>
              <a:effectLst/>
              <a:uLnTx/>
              <a:uFillTx/>
              <a:latin typeface="Comic Sans MS" pitchFamily="66" charset="0"/>
              <a:ea typeface="+mj-ea"/>
              <a:cs typeface="+mj-cs"/>
            </a:endParaRPr>
          </a:p>
        </p:txBody>
      </p:sp>
      <p:sp>
        <p:nvSpPr>
          <p:cNvPr id="8" name="Cloud Callout 7"/>
          <p:cNvSpPr/>
          <p:nvPr/>
        </p:nvSpPr>
        <p:spPr>
          <a:xfrm>
            <a:off x="-317808" y="334278"/>
            <a:ext cx="2442948" cy="2391508"/>
          </a:xfrm>
          <a:prstGeom prst="cloudCallout">
            <a:avLst>
              <a:gd name="adj1" fmla="val 94779"/>
              <a:gd name="adj2" fmla="val -45123"/>
            </a:avLst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  <a:latin typeface="Comic Sans MS" pitchFamily="66" charset="0"/>
              </a:rPr>
              <a:t>I’m 3-digit number &amp;</a:t>
            </a:r>
          </a:p>
          <a:p>
            <a:pPr algn="ctr"/>
            <a:r>
              <a:rPr lang="en-US" sz="2000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  <a:latin typeface="Comic Sans MS" pitchFamily="66" charset="0"/>
              </a:rPr>
              <a:t> I have </a:t>
            </a:r>
          </a:p>
          <a:p>
            <a:pPr algn="ctr"/>
            <a:r>
              <a:rPr lang="en-US" sz="2000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  <a:latin typeface="Comic Sans MS" pitchFamily="66" charset="0"/>
              </a:rPr>
              <a:t>2 hundreds, </a:t>
            </a:r>
          </a:p>
          <a:p>
            <a:pPr algn="ctr"/>
            <a:r>
              <a:rPr lang="en-US" sz="2000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  <a:latin typeface="Comic Sans MS" pitchFamily="66" charset="0"/>
              </a:rPr>
              <a:t>0 tens and</a:t>
            </a:r>
          </a:p>
          <a:p>
            <a:pPr algn="ctr"/>
            <a:r>
              <a:rPr lang="en-US" sz="2000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  <a:latin typeface="Comic Sans MS" pitchFamily="66" charset="0"/>
              </a:rPr>
              <a:t> 0 ones.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7741382" y="718706"/>
            <a:ext cx="914400" cy="4572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500" b="0" i="0" u="none" strike="noStrike" kern="1200" cap="none" spc="0" normalizeH="0" baseline="0" noProof="0" dirty="0"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  <a:effectLst/>
                <a:uLnTx/>
                <a:uFillTx/>
                <a:latin typeface="Comic Sans MS" pitchFamily="66" charset="0"/>
                <a:ea typeface="+mj-ea"/>
                <a:cs typeface="+mj-cs"/>
              </a:rPr>
              <a:t>Ones</a:t>
            </a:r>
          </a:p>
        </p:txBody>
      </p:sp>
      <p:pic>
        <p:nvPicPr>
          <p:cNvPr id="32" name="Picture 4" descr="One Block Illustration - Twinkl"/>
          <p:cNvPicPr>
            <a:picLocks noChangeAspect="1" noChangeArrowheads="1"/>
          </p:cNvPicPr>
          <p:nvPr/>
        </p:nvPicPr>
        <p:blipFill>
          <a:blip r:embed="rId2" cstate="print"/>
          <a:srcRect l="24428" r="23664"/>
          <a:stretch>
            <a:fillRect/>
          </a:stretch>
        </p:blipFill>
        <p:spPr bwMode="auto">
          <a:xfrm>
            <a:off x="8185098" y="1134098"/>
            <a:ext cx="431364" cy="415504"/>
          </a:xfrm>
          <a:prstGeom prst="rect">
            <a:avLst/>
          </a:prstGeom>
          <a:noFill/>
        </p:spPr>
      </p:pic>
      <p:sp>
        <p:nvSpPr>
          <p:cNvPr id="33" name="Title 1"/>
          <p:cNvSpPr txBox="1">
            <a:spLocks/>
          </p:cNvSpPr>
          <p:nvPr/>
        </p:nvSpPr>
        <p:spPr>
          <a:xfrm>
            <a:off x="4660523" y="681212"/>
            <a:ext cx="1035274" cy="422430"/>
          </a:xfrm>
          <a:prstGeom prst="rect">
            <a:avLst/>
          </a:prstGeom>
        </p:spPr>
        <p:txBody>
          <a:bodyPr vert="horz" lIns="0" rIns="0" bIns="0" anchor="b">
            <a:normAutofit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500" b="0" i="0" u="none" strike="noStrike" kern="1200" cap="none" spc="0" normalizeH="0" baseline="0" noProof="0" dirty="0">
                <a:ln>
                  <a:solidFill>
                    <a:srgbClr val="002060"/>
                  </a:solidFill>
                </a:ln>
                <a:solidFill>
                  <a:srgbClr val="002060"/>
                </a:solidFill>
                <a:effectLst/>
                <a:uLnTx/>
                <a:uFillTx/>
                <a:latin typeface="Comic Sans MS" pitchFamily="66" charset="0"/>
                <a:ea typeface="+mj-ea"/>
                <a:cs typeface="+mj-cs"/>
              </a:rPr>
              <a:t>Tens</a:t>
            </a:r>
          </a:p>
        </p:txBody>
      </p:sp>
      <p:sp>
        <p:nvSpPr>
          <p:cNvPr id="35" name="Left Arrow 34"/>
          <p:cNvSpPr/>
          <p:nvPr/>
        </p:nvSpPr>
        <p:spPr>
          <a:xfrm>
            <a:off x="7207752" y="3070566"/>
            <a:ext cx="1954692" cy="914400"/>
          </a:xfrm>
          <a:prstGeom prst="leftArrow">
            <a:avLst>
              <a:gd name="adj1" fmla="val 60256"/>
              <a:gd name="adj2" fmla="val 29487"/>
            </a:avLst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latin typeface="Comic Sans MS" pitchFamily="66" charset="0"/>
              </a:rPr>
              <a:t>200+00+0=200</a:t>
            </a:r>
          </a:p>
        </p:txBody>
      </p:sp>
      <p:pic>
        <p:nvPicPr>
          <p:cNvPr id="30" name="Picture 4" descr="One Block Illustration - Twinkl"/>
          <p:cNvPicPr>
            <a:picLocks noChangeAspect="1" noChangeArrowheads="1"/>
          </p:cNvPicPr>
          <p:nvPr/>
        </p:nvPicPr>
        <p:blipFill>
          <a:blip r:embed="rId2" cstate="print"/>
          <a:srcRect l="24428" r="23664"/>
          <a:stretch>
            <a:fillRect/>
          </a:stretch>
        </p:blipFill>
        <p:spPr bwMode="auto">
          <a:xfrm>
            <a:off x="7793704" y="1186445"/>
            <a:ext cx="381000" cy="366993"/>
          </a:xfrm>
          <a:prstGeom prst="rect">
            <a:avLst/>
          </a:prstGeom>
          <a:noFill/>
        </p:spPr>
      </p:pic>
      <p:pic>
        <p:nvPicPr>
          <p:cNvPr id="31" name="Picture 4" descr="One Block Illustration - Twinkl"/>
          <p:cNvPicPr>
            <a:picLocks noChangeAspect="1" noChangeArrowheads="1"/>
          </p:cNvPicPr>
          <p:nvPr/>
        </p:nvPicPr>
        <p:blipFill>
          <a:blip r:embed="rId2" cstate="print"/>
          <a:srcRect l="24428" r="23664"/>
          <a:stretch>
            <a:fillRect/>
          </a:stretch>
        </p:blipFill>
        <p:spPr bwMode="auto">
          <a:xfrm>
            <a:off x="7751275" y="1566108"/>
            <a:ext cx="381000" cy="366993"/>
          </a:xfrm>
          <a:prstGeom prst="rect">
            <a:avLst/>
          </a:prstGeom>
          <a:noFill/>
        </p:spPr>
      </p:pic>
      <p:pic>
        <p:nvPicPr>
          <p:cNvPr id="34" name="Picture 4" descr="One Block Illustration - Twinkl"/>
          <p:cNvPicPr>
            <a:picLocks noChangeAspect="1" noChangeArrowheads="1"/>
          </p:cNvPicPr>
          <p:nvPr/>
        </p:nvPicPr>
        <p:blipFill>
          <a:blip r:embed="rId2" cstate="print"/>
          <a:srcRect l="24428" r="23664"/>
          <a:stretch>
            <a:fillRect/>
          </a:stretch>
        </p:blipFill>
        <p:spPr bwMode="auto">
          <a:xfrm>
            <a:off x="8208475" y="1553438"/>
            <a:ext cx="381000" cy="366993"/>
          </a:xfrm>
          <a:prstGeom prst="rect">
            <a:avLst/>
          </a:prstGeom>
          <a:noFill/>
        </p:spPr>
      </p:pic>
      <p:pic>
        <p:nvPicPr>
          <p:cNvPr id="36" name="Picture 4" descr="One Block Illustration - Twinkl"/>
          <p:cNvPicPr>
            <a:picLocks noChangeAspect="1" noChangeArrowheads="1"/>
          </p:cNvPicPr>
          <p:nvPr/>
        </p:nvPicPr>
        <p:blipFill>
          <a:blip r:embed="rId2" cstate="print"/>
          <a:srcRect l="24428" r="23664"/>
          <a:stretch>
            <a:fillRect/>
          </a:stretch>
        </p:blipFill>
        <p:spPr bwMode="auto">
          <a:xfrm>
            <a:off x="7751275" y="1947108"/>
            <a:ext cx="381000" cy="366993"/>
          </a:xfrm>
          <a:prstGeom prst="rect">
            <a:avLst/>
          </a:prstGeom>
          <a:noFill/>
        </p:spPr>
      </p:pic>
      <p:sp>
        <p:nvSpPr>
          <p:cNvPr id="46" name="Title 1">
            <a:extLst>
              <a:ext uri="{FF2B5EF4-FFF2-40B4-BE49-F238E27FC236}">
                <a16:creationId xmlns:a16="http://schemas.microsoft.com/office/drawing/2014/main" id="{3B702A26-0313-425F-9DD8-91860D4F5C5F}"/>
              </a:ext>
            </a:extLst>
          </p:cNvPr>
          <p:cNvSpPr txBox="1">
            <a:spLocks/>
          </p:cNvSpPr>
          <p:nvPr/>
        </p:nvSpPr>
        <p:spPr>
          <a:xfrm>
            <a:off x="1610026" y="596401"/>
            <a:ext cx="1700986" cy="506834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500" b="0" i="0" u="none" strike="noStrike" kern="1200" cap="none" spc="0" normalizeH="0" baseline="0" noProof="0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+mj-cs"/>
              </a:rPr>
              <a:t>Hundreds</a:t>
            </a: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341C8E8F-BFB8-4513-A6C4-8B4D237A23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4356" y="1082644"/>
            <a:ext cx="1784970" cy="2108230"/>
          </a:xfrm>
          <a:prstGeom prst="rect">
            <a:avLst/>
          </a:prstGeom>
        </p:spPr>
      </p:pic>
      <p:pic>
        <p:nvPicPr>
          <p:cNvPr id="49" name="Picture 6" descr="Clipart lion frame, Picture #2452863 clipart lion frame">
            <a:extLst>
              <a:ext uri="{FF2B5EF4-FFF2-40B4-BE49-F238E27FC236}">
                <a16:creationId xmlns:a16="http://schemas.microsoft.com/office/drawing/2014/main" id="{7F063F2A-0E32-4BB9-BBB7-73EDF52964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705" y="3222690"/>
            <a:ext cx="4656852" cy="2786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5B4F3D48-CB86-40D2-821E-CC38EA04886D}"/>
              </a:ext>
            </a:extLst>
          </p:cNvPr>
          <p:cNvSpPr/>
          <p:nvPr/>
        </p:nvSpPr>
        <p:spPr>
          <a:xfrm>
            <a:off x="1233178" y="3517557"/>
            <a:ext cx="4155667" cy="539891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ln>
                  <a:solidFill>
                    <a:schemeClr val="accent6">
                      <a:lumMod val="75000"/>
                    </a:schemeClr>
                  </a:solidFill>
                </a:ln>
                <a:solidFill>
                  <a:srgbClr val="0070C0"/>
                </a:solidFill>
                <a:latin typeface="Comic Sans MS" pitchFamily="66" charset="0"/>
                <a:ea typeface="+mj-ea"/>
                <a:cs typeface="+mj-cs"/>
              </a:rPr>
              <a:t>Number name (In words )</a:t>
            </a:r>
            <a:endParaRPr kumimoji="0" lang="en-US" sz="1800" b="0" i="0" u="none" strike="noStrike" kern="1200" cap="none" spc="0" normalizeH="0" baseline="0" noProof="0" dirty="0">
              <a:ln>
                <a:solidFill>
                  <a:schemeClr val="accent6">
                    <a:lumMod val="75000"/>
                  </a:schemeClr>
                </a:solidFill>
              </a:ln>
              <a:solidFill>
                <a:srgbClr val="0070C0"/>
              </a:solidFill>
              <a:effectLst/>
              <a:uLnTx/>
              <a:uFillTx/>
              <a:latin typeface="Comic Sans MS" pitchFamily="66" charset="0"/>
              <a:ea typeface="+mj-ea"/>
              <a:cs typeface="+mj-cs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A4D099B9-0473-41CB-B653-4930D9F09162}"/>
              </a:ext>
            </a:extLst>
          </p:cNvPr>
          <p:cNvSpPr/>
          <p:nvPr/>
        </p:nvSpPr>
        <p:spPr>
          <a:xfrm>
            <a:off x="1726658" y="4510592"/>
            <a:ext cx="4070998" cy="5398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dirty="0">
                <a:ln>
                  <a:solidFill>
                    <a:schemeClr val="accent6">
                      <a:lumMod val="75000"/>
                    </a:schemeClr>
                  </a:solidFill>
                </a:ln>
                <a:solidFill>
                  <a:srgbClr val="FF0000"/>
                </a:solidFill>
                <a:latin typeface="Comic Sans MS" pitchFamily="66" charset="0"/>
                <a:ea typeface="+mj-ea"/>
                <a:cs typeface="+mj-cs"/>
              </a:rPr>
              <a:t>Two hundred</a:t>
            </a:r>
            <a:endParaRPr kumimoji="0" lang="en-US" sz="4000" b="0" i="0" u="none" strike="noStrike" kern="1200" cap="none" spc="0" normalizeH="0" baseline="0" noProof="0" dirty="0">
              <a:ln>
                <a:solidFill>
                  <a:schemeClr val="accent6">
                    <a:lumMod val="75000"/>
                  </a:schemeClr>
                </a:solidFill>
              </a:ln>
              <a:solidFill>
                <a:srgbClr val="FF0000"/>
              </a:solidFill>
              <a:effectLst/>
              <a:uLnTx/>
              <a:uFillTx/>
              <a:latin typeface="Comic Sans MS" pitchFamily="66" charset="0"/>
              <a:ea typeface="+mj-ea"/>
              <a:cs typeface="+mj-cs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73D64C31-69D1-4C11-B7EF-64EACA46D0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23646" y="1204408"/>
            <a:ext cx="447675" cy="200025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5CDC7262-B3B9-4EEE-8612-A8F8998CE8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68386" y="1202127"/>
            <a:ext cx="447675" cy="2000250"/>
          </a:xfrm>
          <a:prstGeom prst="rect">
            <a:avLst/>
          </a:prstGeom>
        </p:spPr>
      </p:pic>
      <p:pic>
        <p:nvPicPr>
          <p:cNvPr id="21" name="Picture 4" descr="One Block Illustration - Twinkl">
            <a:extLst>
              <a:ext uri="{FF2B5EF4-FFF2-40B4-BE49-F238E27FC236}">
                <a16:creationId xmlns:a16="http://schemas.microsoft.com/office/drawing/2014/main" id="{3EEBBF2F-CAC7-4D46-9E86-B79AE1D8BA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 l="24428" r="23664"/>
          <a:stretch>
            <a:fillRect/>
          </a:stretch>
        </p:blipFill>
        <p:spPr bwMode="auto">
          <a:xfrm>
            <a:off x="8198582" y="1954674"/>
            <a:ext cx="381000" cy="366993"/>
          </a:xfrm>
          <a:prstGeom prst="rect">
            <a:avLst/>
          </a:prstGeom>
          <a:noFill/>
        </p:spPr>
      </p:pic>
      <p:pic>
        <p:nvPicPr>
          <p:cNvPr id="22" name="Picture 4" descr="One Block Illustration - Twinkl">
            <a:extLst>
              <a:ext uri="{FF2B5EF4-FFF2-40B4-BE49-F238E27FC236}">
                <a16:creationId xmlns:a16="http://schemas.microsoft.com/office/drawing/2014/main" id="{07902582-CA74-4AB4-A6B6-51BBF1778A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 l="24428" r="23664"/>
          <a:stretch>
            <a:fillRect/>
          </a:stretch>
        </p:blipFill>
        <p:spPr bwMode="auto">
          <a:xfrm>
            <a:off x="7746331" y="2358793"/>
            <a:ext cx="381000" cy="366993"/>
          </a:xfrm>
          <a:prstGeom prst="rect">
            <a:avLst/>
          </a:prstGeom>
          <a:noFill/>
        </p:spPr>
      </p:pic>
      <p:pic>
        <p:nvPicPr>
          <p:cNvPr id="23" name="Picture 4" descr="One Block Illustration - Twinkl">
            <a:extLst>
              <a:ext uri="{FF2B5EF4-FFF2-40B4-BE49-F238E27FC236}">
                <a16:creationId xmlns:a16="http://schemas.microsoft.com/office/drawing/2014/main" id="{3FEEBEFC-BF17-4ABF-B6C5-693C2902D4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 l="24428" r="23664"/>
          <a:stretch>
            <a:fillRect/>
          </a:stretch>
        </p:blipFill>
        <p:spPr bwMode="auto">
          <a:xfrm>
            <a:off x="8208475" y="2358793"/>
            <a:ext cx="381000" cy="366993"/>
          </a:xfrm>
          <a:prstGeom prst="rect">
            <a:avLst/>
          </a:prstGeom>
          <a:noFill/>
        </p:spPr>
      </p:pic>
      <p:pic>
        <p:nvPicPr>
          <p:cNvPr id="24" name="Picture 4" descr="One Block Illustration - Twinkl">
            <a:extLst>
              <a:ext uri="{FF2B5EF4-FFF2-40B4-BE49-F238E27FC236}">
                <a16:creationId xmlns:a16="http://schemas.microsoft.com/office/drawing/2014/main" id="{8B43EE22-A635-453F-A63B-F0909A67DB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 l="24428" r="23664"/>
          <a:stretch>
            <a:fillRect/>
          </a:stretch>
        </p:blipFill>
        <p:spPr bwMode="auto">
          <a:xfrm>
            <a:off x="7762277" y="2782322"/>
            <a:ext cx="381000" cy="366993"/>
          </a:xfrm>
          <a:prstGeom prst="rect">
            <a:avLst/>
          </a:prstGeom>
          <a:noFill/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D93204FB-2A66-40E4-B30A-BCF40C0EB5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231451" y="1193272"/>
            <a:ext cx="447675" cy="200025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C416C4AC-BD55-4992-90C0-2EF9284D48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573819" y="1202127"/>
            <a:ext cx="447675" cy="2000250"/>
          </a:xfrm>
          <a:prstGeom prst="rect">
            <a:avLst/>
          </a:prstGeom>
        </p:spPr>
      </p:pic>
      <p:pic>
        <p:nvPicPr>
          <p:cNvPr id="1026" name="Picture 2" descr="Happy Good For You GIF by Khan Academy Kids - Find &amp; Share on GIPHY">
            <a:extLst>
              <a:ext uri="{FF2B5EF4-FFF2-40B4-BE49-F238E27FC236}">
                <a16:creationId xmlns:a16="http://schemas.microsoft.com/office/drawing/2014/main" id="{076BDB86-B9D6-4A1C-8C0C-9E32029E43EB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7992" y="-297284"/>
            <a:ext cx="1896072" cy="10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9A591ABD-589E-4B89-9024-998C2A978A2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16515" y="1192172"/>
            <a:ext cx="447675" cy="200025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C6759923-7B4A-45E4-A55B-86722B9271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936884" y="1183237"/>
            <a:ext cx="447675" cy="200025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1F25216B-CDEB-4A31-BA1E-082249307B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86098" y="1190624"/>
            <a:ext cx="447675" cy="200025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3CD7D3F6-6078-4121-9478-A979D0796C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33528" y="1190624"/>
            <a:ext cx="447675" cy="200025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D793C1D2-BD84-4B2E-8BCD-AA65A6BC07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05506" y="1183237"/>
            <a:ext cx="447675" cy="2000250"/>
          </a:xfrm>
          <a:prstGeom prst="rect">
            <a:avLst/>
          </a:prstGeom>
        </p:spPr>
      </p:pic>
      <p:pic>
        <p:nvPicPr>
          <p:cNvPr id="43" name="Picture 4" descr="One Block Illustration - Twinkl">
            <a:extLst>
              <a:ext uri="{FF2B5EF4-FFF2-40B4-BE49-F238E27FC236}">
                <a16:creationId xmlns:a16="http://schemas.microsoft.com/office/drawing/2014/main" id="{3EF2C87E-86D4-4E60-8AAE-BF790847BF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 l="24428" r="23664"/>
          <a:stretch>
            <a:fillRect/>
          </a:stretch>
        </p:blipFill>
        <p:spPr bwMode="auto">
          <a:xfrm>
            <a:off x="8205261" y="2782322"/>
            <a:ext cx="381000" cy="366993"/>
          </a:xfrm>
          <a:prstGeom prst="rect">
            <a:avLst/>
          </a:prstGeom>
          <a:noFill/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82506DDA-3CEC-4C08-ACB2-4E3EF1C272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126551" y="1183237"/>
            <a:ext cx="447675" cy="200025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975EFF47-4CF9-48A9-A42D-BEC2604C75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043" y="1641626"/>
            <a:ext cx="1576565" cy="1862085"/>
          </a:xfrm>
          <a:prstGeom prst="rect">
            <a:avLst/>
          </a:prstGeom>
        </p:spPr>
      </p:pic>
      <p:sp>
        <p:nvSpPr>
          <p:cNvPr id="48" name="Rounded Rectangular Callout 63">
            <a:extLst>
              <a:ext uri="{FF2B5EF4-FFF2-40B4-BE49-F238E27FC236}">
                <a16:creationId xmlns:a16="http://schemas.microsoft.com/office/drawing/2014/main" id="{69F71E74-8E60-4087-8233-73D8529D6B3C}"/>
              </a:ext>
            </a:extLst>
          </p:cNvPr>
          <p:cNvSpPr/>
          <p:nvPr/>
        </p:nvSpPr>
        <p:spPr>
          <a:xfrm>
            <a:off x="5565067" y="3240487"/>
            <a:ext cx="1715469" cy="2455879"/>
          </a:xfrm>
          <a:prstGeom prst="wedgeRoundRectCallout">
            <a:avLst>
              <a:gd name="adj1" fmla="val -75148"/>
              <a:gd name="adj2" fmla="val -51347"/>
              <a:gd name="adj3" fmla="val 16667"/>
            </a:avLst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>
              <a:ln>
                <a:solidFill>
                  <a:srgbClr val="FF0000"/>
                </a:solidFill>
              </a:ln>
              <a:solidFill>
                <a:srgbClr val="FF0000"/>
              </a:solidFill>
              <a:latin typeface="Comic Sans MS" pitchFamily="66" charset="0"/>
            </a:endParaRPr>
          </a:p>
          <a:p>
            <a:pPr algn="ctr"/>
            <a:r>
              <a:rPr lang="en-US" sz="1600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latin typeface="Comic Sans MS" pitchFamily="66" charset="0"/>
              </a:rPr>
              <a:t>1 ten  = 10</a:t>
            </a:r>
          </a:p>
          <a:p>
            <a:pPr algn="ctr"/>
            <a:r>
              <a:rPr lang="en-US" sz="1600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latin typeface="Comic Sans MS" pitchFamily="66" charset="0"/>
              </a:rPr>
              <a:t>2 tens = 20</a:t>
            </a:r>
          </a:p>
          <a:p>
            <a:pPr algn="ctr"/>
            <a:r>
              <a:rPr lang="en-US" sz="1600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latin typeface="Comic Sans MS" pitchFamily="66" charset="0"/>
              </a:rPr>
              <a:t>3 tens = 30</a:t>
            </a:r>
          </a:p>
          <a:p>
            <a:pPr algn="ctr"/>
            <a:r>
              <a:rPr lang="en-US" sz="1600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latin typeface="Comic Sans MS" pitchFamily="66" charset="0"/>
              </a:rPr>
              <a:t>4 tens = 40</a:t>
            </a:r>
          </a:p>
          <a:p>
            <a:pPr algn="ctr"/>
            <a:r>
              <a:rPr lang="en-US" sz="1600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latin typeface="Comic Sans MS" pitchFamily="66" charset="0"/>
              </a:rPr>
              <a:t>5 tens = 50</a:t>
            </a:r>
          </a:p>
          <a:p>
            <a:pPr algn="ctr"/>
            <a:r>
              <a:rPr lang="en-US" sz="1600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latin typeface="Comic Sans MS" pitchFamily="66" charset="0"/>
              </a:rPr>
              <a:t>6 tens = 60</a:t>
            </a:r>
          </a:p>
          <a:p>
            <a:pPr algn="ctr"/>
            <a:r>
              <a:rPr lang="en-US" sz="1600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latin typeface="Comic Sans MS" pitchFamily="66" charset="0"/>
              </a:rPr>
              <a:t>7 tens = 70</a:t>
            </a:r>
          </a:p>
          <a:p>
            <a:pPr algn="ctr"/>
            <a:r>
              <a:rPr lang="en-US" sz="1600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latin typeface="Comic Sans MS" pitchFamily="66" charset="0"/>
              </a:rPr>
              <a:t>8 tens = 80</a:t>
            </a:r>
          </a:p>
          <a:p>
            <a:pPr algn="ctr"/>
            <a:r>
              <a:rPr lang="en-US" sz="1600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latin typeface="Comic Sans MS" pitchFamily="66" charset="0"/>
              </a:rPr>
              <a:t>9 tens = 90</a:t>
            </a:r>
          </a:p>
          <a:p>
            <a:pPr algn="ctr"/>
            <a:r>
              <a:rPr lang="en-US" sz="1600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latin typeface="Comic Sans MS" pitchFamily="66" charset="0"/>
              </a:rPr>
              <a:t>10 tens = 100</a:t>
            </a:r>
          </a:p>
          <a:p>
            <a:pPr algn="ctr"/>
            <a:endParaRPr lang="en-US" dirty="0">
              <a:ln>
                <a:solidFill>
                  <a:srgbClr val="00B0F0"/>
                </a:solidFill>
              </a:ln>
              <a:solidFill>
                <a:srgbClr val="00B0F0"/>
              </a:solidFill>
              <a:latin typeface="Comic Sans MS" pitchFamily="66" charset="0"/>
            </a:endParaRPr>
          </a:p>
        </p:txBody>
      </p:sp>
      <p:sp>
        <p:nvSpPr>
          <p:cNvPr id="51" name="Rounded Rectangular Callout 63">
            <a:extLst>
              <a:ext uri="{FF2B5EF4-FFF2-40B4-BE49-F238E27FC236}">
                <a16:creationId xmlns:a16="http://schemas.microsoft.com/office/drawing/2014/main" id="{CDA206CA-BAE9-4EA7-BE1D-AA20ECE1B3FF}"/>
              </a:ext>
            </a:extLst>
          </p:cNvPr>
          <p:cNvSpPr/>
          <p:nvPr/>
        </p:nvSpPr>
        <p:spPr>
          <a:xfrm flipH="1">
            <a:off x="-237292" y="2889738"/>
            <a:ext cx="1715469" cy="1131659"/>
          </a:xfrm>
          <a:prstGeom prst="wedgeRoundRectCallout">
            <a:avLst>
              <a:gd name="adj1" fmla="val -75148"/>
              <a:gd name="adj2" fmla="val -51347"/>
              <a:gd name="adj3" fmla="val 16667"/>
            </a:avLst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>
              <a:ln>
                <a:solidFill>
                  <a:srgbClr val="FF0000"/>
                </a:solidFill>
              </a:ln>
              <a:solidFill>
                <a:srgbClr val="FF0000"/>
              </a:solidFill>
              <a:latin typeface="Comic Sans MS" pitchFamily="66" charset="0"/>
            </a:endParaRPr>
          </a:p>
          <a:p>
            <a:pPr algn="ctr"/>
            <a:r>
              <a:rPr lang="en-US" sz="1600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latin typeface="Comic Sans MS" pitchFamily="66" charset="0"/>
              </a:rPr>
              <a:t>1 hundred  = 100</a:t>
            </a:r>
          </a:p>
          <a:p>
            <a:pPr algn="ctr"/>
            <a:r>
              <a:rPr lang="en-US" sz="1600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latin typeface="Comic Sans MS" pitchFamily="66" charset="0"/>
              </a:rPr>
              <a:t>2 hundreds = 200</a:t>
            </a:r>
          </a:p>
          <a:p>
            <a:pPr algn="ctr"/>
            <a:endParaRPr lang="en-US" dirty="0">
              <a:ln>
                <a:solidFill>
                  <a:srgbClr val="00B0F0"/>
                </a:solidFill>
              </a:ln>
              <a:solidFill>
                <a:srgbClr val="00B0F0"/>
              </a:solidFill>
              <a:latin typeface="Comic Sans MS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7056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5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6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9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0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3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4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7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8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0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1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2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5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6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9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0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2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3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4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6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7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8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1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2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>
                      <p:stCondLst>
                        <p:cond delay="indefinite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9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0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4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5" dur="10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10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8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9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0" dur="10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1" dur="10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5" dur="10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6" dur="10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8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9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0" dur="10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1" dur="10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4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5" dur="10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6" dur="10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8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9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0" dur="10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1" dur="10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4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5" dur="10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6" dur="10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8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9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0" dur="10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1" dur="10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3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4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5" dur="10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6" dur="10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8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9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0" dur="10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1" dur="10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3" fill="hold">
                      <p:stCondLst>
                        <p:cond delay="indefinite"/>
                      </p:stCondLst>
                      <p:childTnLst>
                        <p:par>
                          <p:cTn id="234" fill="hold">
                            <p:stCondLst>
                              <p:cond delay="0"/>
                            </p:stCondLst>
                            <p:childTnLst>
                              <p:par>
                                <p:cTn id="2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9" fill="hold">
                      <p:stCondLst>
                        <p:cond delay="indefinite"/>
                      </p:stCondLst>
                      <p:childTnLst>
                        <p:par>
                          <p:cTn id="240" fill="hold">
                            <p:stCondLst>
                              <p:cond delay="0"/>
                            </p:stCondLst>
                            <p:childTnLst>
                              <p:par>
                                <p:cTn id="241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4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5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5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5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7" fill="hold">
                      <p:stCondLst>
                        <p:cond delay="indefinite"/>
                      </p:stCondLst>
                      <p:childTnLst>
                        <p:par>
                          <p:cTn id="258" fill="hold">
                            <p:stCondLst>
                              <p:cond delay="0"/>
                            </p:stCondLst>
                            <p:childTnLst>
                              <p:par>
                                <p:cTn id="259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1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2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3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4" fill="hold">
                      <p:stCondLst>
                        <p:cond delay="indefinite"/>
                      </p:stCondLst>
                      <p:childTnLst>
                        <p:par>
                          <p:cTn id="265" fill="hold">
                            <p:stCondLst>
                              <p:cond delay="0"/>
                            </p:stCondLst>
                            <p:childTnLst>
                              <p:par>
                                <p:cTn id="266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7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7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7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7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8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8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82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9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9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9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9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8" fill="hold">
                      <p:stCondLst>
                        <p:cond delay="indefinite"/>
                      </p:stCondLst>
                      <p:childTnLst>
                        <p:par>
                          <p:cTn id="299" fill="hold">
                            <p:stCondLst>
                              <p:cond delay="0"/>
                            </p:stCondLst>
                            <p:childTnLst>
                              <p:par>
                                <p:cTn id="30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2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3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4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10" grpId="0"/>
      <p:bldP spid="33" grpId="0"/>
      <p:bldP spid="35" grpId="0" animBg="1"/>
      <p:bldP spid="46" grpId="0"/>
      <p:bldP spid="50" grpId="0" animBg="1"/>
      <p:bldP spid="5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2234553" y="-201564"/>
            <a:ext cx="4572000" cy="876300"/>
          </a:xfrm>
          <a:prstGeom prst="rect">
            <a:avLst/>
          </a:prstGeom>
        </p:spPr>
        <p:txBody>
          <a:bodyPr vert="horz" lIns="0" rIns="0" bIns="0" anchor="b">
            <a:normAutofit fontScale="925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0" i="0" u="none" strike="noStrike" kern="1200" cap="none" spc="0" normalizeH="0" baseline="0" noProof="0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  <a:effectLst/>
                <a:uLnTx/>
                <a:uFillTx/>
                <a:latin typeface="Comic Sans MS" pitchFamily="66" charset="0"/>
                <a:ea typeface="+mj-ea"/>
                <a:cs typeface="+mj-cs"/>
              </a:rPr>
              <a:t>I’m number 201</a:t>
            </a:r>
          </a:p>
        </p:txBody>
      </p:sp>
      <p:sp>
        <p:nvSpPr>
          <p:cNvPr id="8" name="Cloud Callout 7"/>
          <p:cNvSpPr/>
          <p:nvPr/>
        </p:nvSpPr>
        <p:spPr>
          <a:xfrm>
            <a:off x="347758" y="663859"/>
            <a:ext cx="2442838" cy="2228226"/>
          </a:xfrm>
          <a:prstGeom prst="cloudCallout">
            <a:avLst>
              <a:gd name="adj1" fmla="val 94779"/>
              <a:gd name="adj2" fmla="val -45123"/>
            </a:avLst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n>
                  <a:solidFill>
                    <a:srgbClr val="00B0F0"/>
                  </a:solidFill>
                </a:ln>
                <a:solidFill>
                  <a:srgbClr val="00B0F0"/>
                </a:solidFill>
                <a:latin typeface="Comic Sans MS" pitchFamily="66" charset="0"/>
              </a:rPr>
              <a:t>I’m 3-digit number &amp;</a:t>
            </a:r>
          </a:p>
          <a:p>
            <a:pPr algn="ctr"/>
            <a:r>
              <a:rPr lang="en-US" sz="2000" dirty="0">
                <a:ln>
                  <a:solidFill>
                    <a:srgbClr val="00B0F0"/>
                  </a:solidFill>
                </a:ln>
                <a:solidFill>
                  <a:srgbClr val="00B0F0"/>
                </a:solidFill>
                <a:latin typeface="Comic Sans MS" pitchFamily="66" charset="0"/>
              </a:rPr>
              <a:t> I have </a:t>
            </a:r>
          </a:p>
          <a:p>
            <a:pPr algn="ctr"/>
            <a:r>
              <a:rPr lang="en-US" sz="2000" dirty="0">
                <a:ln>
                  <a:solidFill>
                    <a:srgbClr val="00B0F0"/>
                  </a:solidFill>
                </a:ln>
                <a:solidFill>
                  <a:srgbClr val="00B0F0"/>
                </a:solidFill>
                <a:latin typeface="Comic Sans MS" pitchFamily="66" charset="0"/>
              </a:rPr>
              <a:t>2 hundreds, </a:t>
            </a:r>
          </a:p>
          <a:p>
            <a:pPr algn="ctr"/>
            <a:r>
              <a:rPr lang="en-US" sz="2000" dirty="0">
                <a:ln>
                  <a:solidFill>
                    <a:srgbClr val="00B0F0"/>
                  </a:solidFill>
                </a:ln>
                <a:solidFill>
                  <a:srgbClr val="00B0F0"/>
                </a:solidFill>
                <a:latin typeface="Comic Sans MS" pitchFamily="66" charset="0"/>
              </a:rPr>
              <a:t>0 tens and</a:t>
            </a:r>
          </a:p>
          <a:p>
            <a:pPr algn="ctr"/>
            <a:r>
              <a:rPr lang="en-US" sz="2000" dirty="0">
                <a:ln>
                  <a:solidFill>
                    <a:srgbClr val="00B0F0"/>
                  </a:solidFill>
                </a:ln>
                <a:solidFill>
                  <a:srgbClr val="00B0F0"/>
                </a:solidFill>
                <a:latin typeface="Comic Sans MS" pitchFamily="66" charset="0"/>
              </a:rPr>
              <a:t> 1 one.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5601323" y="711306"/>
            <a:ext cx="914400" cy="457200"/>
          </a:xfrm>
          <a:prstGeom prst="rect">
            <a:avLst/>
          </a:prstGeom>
        </p:spPr>
        <p:txBody>
          <a:bodyPr vert="horz" lIns="0" rIns="0" bIns="0" anchor="b">
            <a:normAutofit fontScale="550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0" i="0" u="none" strike="noStrike" kern="1200" cap="none" spc="0" normalizeH="0" baseline="0" noProof="0" dirty="0">
                <a:ln>
                  <a:solidFill>
                    <a:srgbClr val="0070C0"/>
                  </a:solidFill>
                </a:ln>
                <a:solidFill>
                  <a:srgbClr val="92D050"/>
                </a:solidFill>
                <a:effectLst/>
                <a:uLnTx/>
                <a:uFillTx/>
                <a:latin typeface="Comic Sans MS" pitchFamily="66" charset="0"/>
                <a:ea typeface="+mj-ea"/>
                <a:cs typeface="+mj-cs"/>
              </a:rPr>
              <a:t>Ones</a:t>
            </a:r>
          </a:p>
        </p:txBody>
      </p:sp>
      <p:sp>
        <p:nvSpPr>
          <p:cNvPr id="36" name="Left Arrow 35"/>
          <p:cNvSpPr/>
          <p:nvPr/>
        </p:nvSpPr>
        <p:spPr>
          <a:xfrm>
            <a:off x="6751702" y="1915097"/>
            <a:ext cx="2211030" cy="914400"/>
          </a:xfrm>
          <a:prstGeom prst="leftArrow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  <a:latin typeface="Comic Sans MS" pitchFamily="66" charset="0"/>
              </a:rPr>
              <a:t>200+0+1=201</a:t>
            </a: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CC994A7A-4458-47CB-AE5D-54932D500DFA}"/>
              </a:ext>
            </a:extLst>
          </p:cNvPr>
          <p:cNvSpPr txBox="1">
            <a:spLocks/>
          </p:cNvSpPr>
          <p:nvPr/>
        </p:nvSpPr>
        <p:spPr>
          <a:xfrm>
            <a:off x="4292771" y="739273"/>
            <a:ext cx="914400" cy="457200"/>
          </a:xfrm>
          <a:prstGeom prst="rect">
            <a:avLst/>
          </a:prstGeom>
        </p:spPr>
        <p:txBody>
          <a:bodyPr vert="horz" lIns="0" rIns="0" bIns="0" anchor="b">
            <a:normAutofit fontScale="625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000" dirty="0">
                <a:ln>
                  <a:solidFill>
                    <a:srgbClr val="0070C0"/>
                  </a:solidFill>
                </a:ln>
                <a:solidFill>
                  <a:srgbClr val="FF0000"/>
                </a:solidFill>
                <a:latin typeface="Comic Sans MS" pitchFamily="66" charset="0"/>
                <a:ea typeface="+mj-ea"/>
                <a:cs typeface="+mj-cs"/>
              </a:rPr>
              <a:t>T</a:t>
            </a:r>
            <a:r>
              <a:rPr kumimoji="0" lang="en-US" sz="5000" b="0" i="0" u="none" strike="noStrike" kern="1200" cap="none" spc="0" normalizeH="0" baseline="0" noProof="0" dirty="0" err="1">
                <a:ln>
                  <a:solidFill>
                    <a:srgbClr val="0070C0"/>
                  </a:solidFill>
                </a:ln>
                <a:solidFill>
                  <a:srgbClr val="FF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+mj-cs"/>
              </a:rPr>
              <a:t>ens</a:t>
            </a:r>
            <a:endParaRPr kumimoji="0" lang="en-US" sz="5000" b="0" i="0" u="none" strike="noStrike" kern="1200" cap="none" spc="0" normalizeH="0" baseline="0" noProof="0" dirty="0">
              <a:ln>
                <a:solidFill>
                  <a:srgbClr val="0070C0"/>
                </a:solidFill>
              </a:ln>
              <a:solidFill>
                <a:srgbClr val="FF0000"/>
              </a:solidFill>
              <a:effectLst/>
              <a:uLnTx/>
              <a:uFillTx/>
              <a:latin typeface="Comic Sans MS" pitchFamily="66" charset="0"/>
              <a:ea typeface="+mj-ea"/>
              <a:cs typeface="+mj-cs"/>
            </a:endParaRPr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167F4C7B-1B60-432E-93A5-C7417B8365AF}"/>
              </a:ext>
            </a:extLst>
          </p:cNvPr>
          <p:cNvSpPr txBox="1">
            <a:spLocks/>
          </p:cNvSpPr>
          <p:nvPr/>
        </p:nvSpPr>
        <p:spPr>
          <a:xfrm>
            <a:off x="2517031" y="652853"/>
            <a:ext cx="1546374" cy="457200"/>
          </a:xfrm>
          <a:prstGeom prst="rect">
            <a:avLst/>
          </a:prstGeom>
        </p:spPr>
        <p:txBody>
          <a:bodyPr vert="horz" lIns="0" rIns="0" bIns="0" anchor="b">
            <a:normAutofit fontScale="475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000" noProof="0" dirty="0">
                <a:ln>
                  <a:solidFill>
                    <a:srgbClr val="0070C0"/>
                  </a:solidFill>
                </a:ln>
                <a:solidFill>
                  <a:srgbClr val="0070C0"/>
                </a:solidFill>
                <a:latin typeface="Comic Sans MS" pitchFamily="66" charset="0"/>
                <a:ea typeface="+mj-ea"/>
                <a:cs typeface="+mj-cs"/>
              </a:rPr>
              <a:t>Hundred</a:t>
            </a:r>
            <a:r>
              <a:rPr kumimoji="0" lang="en-US" sz="5000" b="0" i="0" u="none" strike="noStrike" kern="1200" cap="none" spc="0" normalizeH="0" baseline="0" noProof="0" dirty="0">
                <a:ln>
                  <a:solidFill>
                    <a:srgbClr val="0070C0"/>
                  </a:solidFill>
                </a:ln>
                <a:solidFill>
                  <a:srgbClr val="0070C0"/>
                </a:solidFill>
                <a:effectLst/>
                <a:uLnTx/>
                <a:uFillTx/>
                <a:latin typeface="Comic Sans MS" pitchFamily="66" charset="0"/>
                <a:ea typeface="+mj-ea"/>
                <a:cs typeface="+mj-cs"/>
              </a:rPr>
              <a:t>s</a:t>
            </a:r>
          </a:p>
        </p:txBody>
      </p:sp>
      <p:pic>
        <p:nvPicPr>
          <p:cNvPr id="59" name="Picture 4" descr="One Block Illustration - Twinkl">
            <a:extLst>
              <a:ext uri="{FF2B5EF4-FFF2-40B4-BE49-F238E27FC236}">
                <a16:creationId xmlns:a16="http://schemas.microsoft.com/office/drawing/2014/main" id="{29FAEE88-8664-4BDD-8BE0-CBA7D8F255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 l="24428" r="23664"/>
          <a:stretch>
            <a:fillRect/>
          </a:stretch>
        </p:blipFill>
        <p:spPr bwMode="auto">
          <a:xfrm>
            <a:off x="5868023" y="1594476"/>
            <a:ext cx="381000" cy="366993"/>
          </a:xfrm>
          <a:prstGeom prst="rect">
            <a:avLst/>
          </a:prstGeom>
          <a:noFill/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AA6266D-D9A6-4EEA-A802-49627D5EFD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9130" y="1147557"/>
            <a:ext cx="1576565" cy="1862085"/>
          </a:xfrm>
          <a:prstGeom prst="rect">
            <a:avLst/>
          </a:prstGeom>
        </p:spPr>
      </p:pic>
      <p:pic>
        <p:nvPicPr>
          <p:cNvPr id="3076" name="Picture 4" descr="Happy GIFs - Get the best gif on GIFER">
            <a:extLst>
              <a:ext uri="{FF2B5EF4-FFF2-40B4-BE49-F238E27FC236}">
                <a16:creationId xmlns:a16="http://schemas.microsoft.com/office/drawing/2014/main" id="{36E53C07-522F-4B10-A3EB-2B90B50F1DB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0" y="3979704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13EA023-5F0E-474F-852C-FBF6744102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7412" y="1402432"/>
            <a:ext cx="1576565" cy="1862085"/>
          </a:xfrm>
          <a:prstGeom prst="rect">
            <a:avLst/>
          </a:prstGeom>
        </p:spPr>
      </p:pic>
      <p:pic>
        <p:nvPicPr>
          <p:cNvPr id="1026" name="Picture 2" descr="Owl With Books And Chalkboard Cute Clipart Teacher - Teacher Owl Clip Art,  Cliparts &amp; Cartoons - Jing.fm">
            <a:extLst>
              <a:ext uri="{FF2B5EF4-FFF2-40B4-BE49-F238E27FC236}">
                <a16:creationId xmlns:a16="http://schemas.microsoft.com/office/drawing/2014/main" id="{0D390E55-1F93-49CB-B8A9-358C8D4A69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130" y="3201831"/>
            <a:ext cx="7165975" cy="2513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B1E5580-B327-4A2D-8D20-4126B56670ED}"/>
              </a:ext>
            </a:extLst>
          </p:cNvPr>
          <p:cNvSpPr/>
          <p:nvPr/>
        </p:nvSpPr>
        <p:spPr>
          <a:xfrm>
            <a:off x="2866631" y="3251093"/>
            <a:ext cx="3939922" cy="5398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  <a:latin typeface="Comic Sans MS" pitchFamily="66" charset="0"/>
                <a:ea typeface="+mj-ea"/>
                <a:cs typeface="+mj-cs"/>
              </a:rPr>
              <a:t>Number name (In words )</a:t>
            </a:r>
            <a:endParaRPr kumimoji="0" lang="en-US" sz="1800" b="0" i="0" u="none" strike="noStrike" kern="1200" cap="none" spc="0" normalizeH="0" baseline="0" noProof="0" dirty="0">
              <a:ln>
                <a:solidFill>
                  <a:srgbClr val="FFFF00"/>
                </a:solidFill>
              </a:ln>
              <a:solidFill>
                <a:srgbClr val="FFFF00"/>
              </a:solidFill>
              <a:effectLst/>
              <a:uLnTx/>
              <a:uFillTx/>
              <a:latin typeface="Comic Sans MS" pitchFamily="66" charset="0"/>
              <a:ea typeface="+mj-ea"/>
              <a:cs typeface="+mj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7E6A8A6-EEEE-40F5-AA9B-F0E87549EF4A}"/>
              </a:ext>
            </a:extLst>
          </p:cNvPr>
          <p:cNvSpPr/>
          <p:nvPr/>
        </p:nvSpPr>
        <p:spPr>
          <a:xfrm>
            <a:off x="3429000" y="4089005"/>
            <a:ext cx="3939922" cy="5398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000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latin typeface="Comic Sans MS" pitchFamily="66" charset="0"/>
                <a:ea typeface="+mj-ea"/>
                <a:cs typeface="+mj-cs"/>
              </a:rPr>
              <a:t>Two hundred and one</a:t>
            </a:r>
            <a:endParaRPr kumimoji="0" lang="en-US" sz="3000" b="0" i="0" u="none" strike="noStrike" kern="1200" cap="none" spc="0" normalizeH="0" baseline="0" noProof="0" dirty="0">
              <a:ln>
                <a:solidFill>
                  <a:srgbClr val="FF0000"/>
                </a:solidFill>
              </a:ln>
              <a:solidFill>
                <a:srgbClr val="FF0000"/>
              </a:solidFill>
              <a:effectLst/>
              <a:uLnTx/>
              <a:uFillTx/>
              <a:latin typeface="Comic Sans MS" pitchFamily="66" charset="0"/>
              <a:ea typeface="+mj-ea"/>
              <a:cs typeface="+mj-cs"/>
            </a:endParaRPr>
          </a:p>
        </p:txBody>
      </p:sp>
      <p:pic>
        <p:nvPicPr>
          <p:cNvPr id="1028" name="Picture 4" descr="Pooh Pooh And Piglet GIF - Pooh PoohAndPiglet Study - Discover &amp; Share GIFs">
            <a:extLst>
              <a:ext uri="{FF2B5EF4-FFF2-40B4-BE49-F238E27FC236}">
                <a16:creationId xmlns:a16="http://schemas.microsoft.com/office/drawing/2014/main" id="{6F858995-6F85-4FFD-9C59-79818BF018A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2879" y="12699"/>
            <a:ext cx="1941168" cy="1397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0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0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0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1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1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7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10" grpId="0"/>
      <p:bldP spid="36" grpId="0" animBg="1"/>
      <p:bldP spid="33" grpId="0"/>
      <p:bldP spid="35" grpId="0"/>
      <p:bldP spid="2" grpId="0" animBg="1"/>
      <p:bldP spid="1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2234553" y="-201564"/>
            <a:ext cx="4572000" cy="876300"/>
          </a:xfrm>
          <a:prstGeom prst="rect">
            <a:avLst/>
          </a:prstGeom>
        </p:spPr>
        <p:txBody>
          <a:bodyPr vert="horz" lIns="0" rIns="0" bIns="0" anchor="b">
            <a:normAutofit fontScale="925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0" i="0" u="none" strike="noStrike" kern="1200" cap="none" spc="0" normalizeH="0" baseline="0" noProof="0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  <a:effectLst/>
                <a:uLnTx/>
                <a:uFillTx/>
                <a:latin typeface="Comic Sans MS" pitchFamily="66" charset="0"/>
                <a:ea typeface="+mj-ea"/>
                <a:cs typeface="+mj-cs"/>
              </a:rPr>
              <a:t>I’m number 210</a:t>
            </a:r>
          </a:p>
        </p:txBody>
      </p:sp>
      <p:sp>
        <p:nvSpPr>
          <p:cNvPr id="8" name="Cloud Callout 7"/>
          <p:cNvSpPr/>
          <p:nvPr/>
        </p:nvSpPr>
        <p:spPr>
          <a:xfrm>
            <a:off x="99954" y="674736"/>
            <a:ext cx="2445600" cy="2228226"/>
          </a:xfrm>
          <a:prstGeom prst="cloudCallout">
            <a:avLst>
              <a:gd name="adj1" fmla="val 94779"/>
              <a:gd name="adj2" fmla="val -45123"/>
            </a:avLst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n>
                  <a:solidFill>
                    <a:srgbClr val="00B0F0"/>
                  </a:solidFill>
                </a:ln>
                <a:solidFill>
                  <a:srgbClr val="00B0F0"/>
                </a:solidFill>
                <a:latin typeface="Comic Sans MS" pitchFamily="66" charset="0"/>
              </a:rPr>
              <a:t>I’m 3-digit number &amp;</a:t>
            </a:r>
          </a:p>
          <a:p>
            <a:pPr algn="ctr"/>
            <a:r>
              <a:rPr lang="en-US" sz="2000" dirty="0">
                <a:ln>
                  <a:solidFill>
                    <a:srgbClr val="00B0F0"/>
                  </a:solidFill>
                </a:ln>
                <a:solidFill>
                  <a:srgbClr val="00B0F0"/>
                </a:solidFill>
                <a:latin typeface="Comic Sans MS" pitchFamily="66" charset="0"/>
              </a:rPr>
              <a:t> I have </a:t>
            </a:r>
          </a:p>
          <a:p>
            <a:pPr algn="ctr"/>
            <a:r>
              <a:rPr lang="en-US" sz="2000" dirty="0">
                <a:ln>
                  <a:solidFill>
                    <a:srgbClr val="00B0F0"/>
                  </a:solidFill>
                </a:ln>
                <a:solidFill>
                  <a:srgbClr val="00B0F0"/>
                </a:solidFill>
                <a:latin typeface="Comic Sans MS" pitchFamily="66" charset="0"/>
              </a:rPr>
              <a:t>2 hundreds, </a:t>
            </a:r>
          </a:p>
          <a:p>
            <a:pPr algn="ctr"/>
            <a:r>
              <a:rPr lang="en-US" sz="2000" dirty="0">
                <a:ln>
                  <a:solidFill>
                    <a:srgbClr val="00B0F0"/>
                  </a:solidFill>
                </a:ln>
                <a:solidFill>
                  <a:srgbClr val="00B0F0"/>
                </a:solidFill>
                <a:latin typeface="Comic Sans MS" pitchFamily="66" charset="0"/>
              </a:rPr>
              <a:t>1 ten and</a:t>
            </a:r>
          </a:p>
          <a:p>
            <a:pPr algn="ctr"/>
            <a:r>
              <a:rPr lang="en-US" sz="2000" dirty="0">
                <a:ln>
                  <a:solidFill>
                    <a:srgbClr val="00B0F0"/>
                  </a:solidFill>
                </a:ln>
                <a:solidFill>
                  <a:srgbClr val="00B0F0"/>
                </a:solidFill>
                <a:latin typeface="Comic Sans MS" pitchFamily="66" charset="0"/>
              </a:rPr>
              <a:t> 0 ones.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5959113" y="652698"/>
            <a:ext cx="914400" cy="457200"/>
          </a:xfrm>
          <a:prstGeom prst="rect">
            <a:avLst/>
          </a:prstGeom>
        </p:spPr>
        <p:txBody>
          <a:bodyPr vert="horz" lIns="0" rIns="0" bIns="0" anchor="b">
            <a:normAutofit fontScale="550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0" i="0" u="none" strike="noStrike" kern="1200" cap="none" spc="0" normalizeH="0" baseline="0" noProof="0" dirty="0">
                <a:ln>
                  <a:solidFill>
                    <a:srgbClr val="0070C0"/>
                  </a:solidFill>
                </a:ln>
                <a:solidFill>
                  <a:srgbClr val="92D050"/>
                </a:solidFill>
                <a:effectLst/>
                <a:uLnTx/>
                <a:uFillTx/>
                <a:latin typeface="Comic Sans MS" pitchFamily="66" charset="0"/>
                <a:ea typeface="+mj-ea"/>
                <a:cs typeface="+mj-cs"/>
              </a:rPr>
              <a:t>Ones</a:t>
            </a:r>
          </a:p>
        </p:txBody>
      </p:sp>
      <p:sp>
        <p:nvSpPr>
          <p:cNvPr id="36" name="Left Arrow 35"/>
          <p:cNvSpPr/>
          <p:nvPr/>
        </p:nvSpPr>
        <p:spPr>
          <a:xfrm>
            <a:off x="6833017" y="1885078"/>
            <a:ext cx="2211030" cy="914400"/>
          </a:xfrm>
          <a:prstGeom prst="leftArrow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  <a:latin typeface="Comic Sans MS" pitchFamily="66" charset="0"/>
              </a:rPr>
              <a:t>200+10+0=210</a:t>
            </a: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CC994A7A-4458-47CB-AE5D-54932D500DFA}"/>
              </a:ext>
            </a:extLst>
          </p:cNvPr>
          <p:cNvSpPr txBox="1">
            <a:spLocks/>
          </p:cNvSpPr>
          <p:nvPr/>
        </p:nvSpPr>
        <p:spPr>
          <a:xfrm>
            <a:off x="4292771" y="739273"/>
            <a:ext cx="914400" cy="457200"/>
          </a:xfrm>
          <a:prstGeom prst="rect">
            <a:avLst/>
          </a:prstGeom>
        </p:spPr>
        <p:txBody>
          <a:bodyPr vert="horz" lIns="0" rIns="0" bIns="0" anchor="b">
            <a:normAutofit fontScale="625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000" dirty="0">
                <a:ln>
                  <a:solidFill>
                    <a:srgbClr val="0070C0"/>
                  </a:solidFill>
                </a:ln>
                <a:solidFill>
                  <a:srgbClr val="FF0000"/>
                </a:solidFill>
                <a:latin typeface="Comic Sans MS" pitchFamily="66" charset="0"/>
                <a:ea typeface="+mj-ea"/>
                <a:cs typeface="+mj-cs"/>
              </a:rPr>
              <a:t>T</a:t>
            </a:r>
            <a:r>
              <a:rPr kumimoji="0" lang="en-US" sz="5000" b="0" i="0" u="none" strike="noStrike" kern="1200" cap="none" spc="0" normalizeH="0" baseline="0" noProof="0" dirty="0" err="1">
                <a:ln>
                  <a:solidFill>
                    <a:srgbClr val="0070C0"/>
                  </a:solidFill>
                </a:ln>
                <a:solidFill>
                  <a:srgbClr val="FF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+mj-cs"/>
              </a:rPr>
              <a:t>ens</a:t>
            </a:r>
            <a:endParaRPr kumimoji="0" lang="en-US" sz="5000" b="0" i="0" u="none" strike="noStrike" kern="1200" cap="none" spc="0" normalizeH="0" baseline="0" noProof="0" dirty="0">
              <a:ln>
                <a:solidFill>
                  <a:srgbClr val="0070C0"/>
                </a:solidFill>
              </a:ln>
              <a:solidFill>
                <a:srgbClr val="FF0000"/>
              </a:solidFill>
              <a:effectLst/>
              <a:uLnTx/>
              <a:uFillTx/>
              <a:latin typeface="Comic Sans MS" pitchFamily="66" charset="0"/>
              <a:ea typeface="+mj-ea"/>
              <a:cs typeface="+mj-cs"/>
            </a:endParaRPr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167F4C7B-1B60-432E-93A5-C7417B8365AF}"/>
              </a:ext>
            </a:extLst>
          </p:cNvPr>
          <p:cNvSpPr txBox="1">
            <a:spLocks/>
          </p:cNvSpPr>
          <p:nvPr/>
        </p:nvSpPr>
        <p:spPr>
          <a:xfrm>
            <a:off x="2517031" y="652853"/>
            <a:ext cx="1546374" cy="457200"/>
          </a:xfrm>
          <a:prstGeom prst="rect">
            <a:avLst/>
          </a:prstGeom>
        </p:spPr>
        <p:txBody>
          <a:bodyPr vert="horz" lIns="0" rIns="0" bIns="0" anchor="b">
            <a:normAutofit fontScale="475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000" noProof="0" dirty="0">
                <a:ln>
                  <a:solidFill>
                    <a:srgbClr val="0070C0"/>
                  </a:solidFill>
                </a:ln>
                <a:solidFill>
                  <a:srgbClr val="0070C0"/>
                </a:solidFill>
                <a:latin typeface="Comic Sans MS" pitchFamily="66" charset="0"/>
                <a:ea typeface="+mj-ea"/>
                <a:cs typeface="+mj-cs"/>
              </a:rPr>
              <a:t>Hundred</a:t>
            </a:r>
            <a:r>
              <a:rPr kumimoji="0" lang="en-US" sz="5000" b="0" i="0" u="none" strike="noStrike" kern="1200" cap="none" spc="0" normalizeH="0" baseline="0" noProof="0" dirty="0">
                <a:ln>
                  <a:solidFill>
                    <a:srgbClr val="0070C0"/>
                  </a:solidFill>
                </a:ln>
                <a:solidFill>
                  <a:srgbClr val="0070C0"/>
                </a:solidFill>
                <a:effectLst/>
                <a:uLnTx/>
                <a:uFillTx/>
                <a:latin typeface="Comic Sans MS" pitchFamily="66" charset="0"/>
                <a:ea typeface="+mj-ea"/>
                <a:cs typeface="+mj-cs"/>
              </a:rPr>
              <a:t>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AA6266D-D9A6-4EEA-A802-49627D5EFD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7503" y="1137916"/>
            <a:ext cx="1576565" cy="1862085"/>
          </a:xfrm>
          <a:prstGeom prst="rect">
            <a:avLst/>
          </a:prstGeom>
        </p:spPr>
      </p:pic>
      <p:pic>
        <p:nvPicPr>
          <p:cNvPr id="3076" name="Picture 4" descr="Happy GIFs - Get the best gif on GIFER">
            <a:extLst>
              <a:ext uri="{FF2B5EF4-FFF2-40B4-BE49-F238E27FC236}">
                <a16:creationId xmlns:a16="http://schemas.microsoft.com/office/drawing/2014/main" id="{36E53C07-522F-4B10-A3EB-2B90B50F1DB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0" y="3979704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13EA023-5F0E-474F-852C-FBF6744102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1065" y="1399197"/>
            <a:ext cx="1576565" cy="1862085"/>
          </a:xfrm>
          <a:prstGeom prst="rect">
            <a:avLst/>
          </a:prstGeom>
        </p:spPr>
      </p:pic>
      <p:pic>
        <p:nvPicPr>
          <p:cNvPr id="1026" name="Picture 2" descr="Owl With Books And Chalkboard Cute Clipart Teacher - Teacher Owl Clip Art,  Cliparts &amp; Cartoons - Jing.fm">
            <a:extLst>
              <a:ext uri="{FF2B5EF4-FFF2-40B4-BE49-F238E27FC236}">
                <a16:creationId xmlns:a16="http://schemas.microsoft.com/office/drawing/2014/main" id="{0D390E55-1F93-49CB-B8A9-358C8D4A69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417" y="3203262"/>
            <a:ext cx="7165975" cy="2513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B1E5580-B327-4A2D-8D20-4126B56670ED}"/>
              </a:ext>
            </a:extLst>
          </p:cNvPr>
          <p:cNvSpPr/>
          <p:nvPr/>
        </p:nvSpPr>
        <p:spPr>
          <a:xfrm>
            <a:off x="2866631" y="3251093"/>
            <a:ext cx="3939922" cy="5398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  <a:latin typeface="Comic Sans MS" pitchFamily="66" charset="0"/>
                <a:ea typeface="+mj-ea"/>
                <a:cs typeface="+mj-cs"/>
              </a:rPr>
              <a:t>Number name (In words )</a:t>
            </a:r>
            <a:endParaRPr kumimoji="0" lang="en-US" sz="1800" b="0" i="0" u="none" strike="noStrike" kern="1200" cap="none" spc="0" normalizeH="0" baseline="0" noProof="0" dirty="0">
              <a:ln>
                <a:solidFill>
                  <a:srgbClr val="FFFF00"/>
                </a:solidFill>
              </a:ln>
              <a:solidFill>
                <a:srgbClr val="FFFF00"/>
              </a:solidFill>
              <a:effectLst/>
              <a:uLnTx/>
              <a:uFillTx/>
              <a:latin typeface="Comic Sans MS" pitchFamily="66" charset="0"/>
              <a:ea typeface="+mj-ea"/>
              <a:cs typeface="+mj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7E6A8A6-EEEE-40F5-AA9B-F0E87549EF4A}"/>
              </a:ext>
            </a:extLst>
          </p:cNvPr>
          <p:cNvSpPr/>
          <p:nvPr/>
        </p:nvSpPr>
        <p:spPr>
          <a:xfrm>
            <a:off x="3429000" y="4089005"/>
            <a:ext cx="3939922" cy="5398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000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latin typeface="Comic Sans MS" pitchFamily="66" charset="0"/>
                <a:ea typeface="+mj-ea"/>
                <a:cs typeface="+mj-cs"/>
              </a:rPr>
              <a:t>Two hundred and ten</a:t>
            </a:r>
            <a:endParaRPr kumimoji="0" lang="en-US" sz="3000" b="0" i="0" u="none" strike="noStrike" kern="1200" cap="none" spc="0" normalizeH="0" baseline="0" noProof="0" dirty="0">
              <a:ln>
                <a:solidFill>
                  <a:srgbClr val="FF0000"/>
                </a:solidFill>
              </a:ln>
              <a:solidFill>
                <a:srgbClr val="FF0000"/>
              </a:solidFill>
              <a:effectLst/>
              <a:uLnTx/>
              <a:uFillTx/>
              <a:latin typeface="Comic Sans MS" pitchFamily="66" charset="0"/>
              <a:ea typeface="+mj-ea"/>
              <a:cs typeface="+mj-cs"/>
            </a:endParaRPr>
          </a:p>
        </p:txBody>
      </p:sp>
      <p:pic>
        <p:nvPicPr>
          <p:cNvPr id="1028" name="Picture 4" descr="Pooh Pooh And Piglet GIF - Pooh PoohAndPiglet Study - Discover &amp; Share GIFs">
            <a:extLst>
              <a:ext uri="{FF2B5EF4-FFF2-40B4-BE49-F238E27FC236}">
                <a16:creationId xmlns:a16="http://schemas.microsoft.com/office/drawing/2014/main" id="{6F858995-6F85-4FFD-9C59-79818BF018A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2879" y="12699"/>
            <a:ext cx="1941168" cy="1397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One Block Illustration - Twinkl">
            <a:extLst>
              <a:ext uri="{FF2B5EF4-FFF2-40B4-BE49-F238E27FC236}">
                <a16:creationId xmlns:a16="http://schemas.microsoft.com/office/drawing/2014/main" id="{4551EC9A-5E43-40A4-B1C0-F8AA0DC2C0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/>
          <a:srcRect l="24428" r="23664"/>
          <a:stretch>
            <a:fillRect/>
          </a:stretch>
        </p:blipFill>
        <p:spPr bwMode="auto">
          <a:xfrm>
            <a:off x="6062796" y="1166943"/>
            <a:ext cx="381000" cy="366993"/>
          </a:xfrm>
          <a:prstGeom prst="rect">
            <a:avLst/>
          </a:prstGeom>
          <a:noFill/>
        </p:spPr>
      </p:pic>
      <p:pic>
        <p:nvPicPr>
          <p:cNvPr id="17" name="Picture 4" descr="One Block Illustration - Twinkl">
            <a:extLst>
              <a:ext uri="{FF2B5EF4-FFF2-40B4-BE49-F238E27FC236}">
                <a16:creationId xmlns:a16="http://schemas.microsoft.com/office/drawing/2014/main" id="{E956AFE7-DC3E-4734-85E5-DCC76B6166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/>
          <a:srcRect l="24428" r="23664"/>
          <a:stretch>
            <a:fillRect/>
          </a:stretch>
        </p:blipFill>
        <p:spPr bwMode="auto">
          <a:xfrm>
            <a:off x="6519996" y="1166362"/>
            <a:ext cx="381000" cy="366993"/>
          </a:xfrm>
          <a:prstGeom prst="rect">
            <a:avLst/>
          </a:prstGeom>
          <a:noFill/>
        </p:spPr>
      </p:pic>
      <p:pic>
        <p:nvPicPr>
          <p:cNvPr id="19" name="Picture 4" descr="One Block Illustration - Twinkl">
            <a:extLst>
              <a:ext uri="{FF2B5EF4-FFF2-40B4-BE49-F238E27FC236}">
                <a16:creationId xmlns:a16="http://schemas.microsoft.com/office/drawing/2014/main" id="{30C4CE1E-3792-4C2A-8989-E52313184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/>
          <a:srcRect l="24428" r="23664"/>
          <a:stretch>
            <a:fillRect/>
          </a:stretch>
        </p:blipFill>
        <p:spPr bwMode="auto">
          <a:xfrm>
            <a:off x="6062796" y="1547362"/>
            <a:ext cx="381000" cy="366993"/>
          </a:xfrm>
          <a:prstGeom prst="rect">
            <a:avLst/>
          </a:prstGeom>
          <a:noFill/>
        </p:spPr>
      </p:pic>
      <p:pic>
        <p:nvPicPr>
          <p:cNvPr id="20" name="Picture 4" descr="One Block Illustration - Twinkl">
            <a:extLst>
              <a:ext uri="{FF2B5EF4-FFF2-40B4-BE49-F238E27FC236}">
                <a16:creationId xmlns:a16="http://schemas.microsoft.com/office/drawing/2014/main" id="{C1A003B2-F6CC-4637-89D1-1A42B9123C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/>
          <a:srcRect l="24428" r="23664"/>
          <a:stretch>
            <a:fillRect/>
          </a:stretch>
        </p:blipFill>
        <p:spPr bwMode="auto">
          <a:xfrm>
            <a:off x="6498660" y="1561369"/>
            <a:ext cx="381000" cy="366993"/>
          </a:xfrm>
          <a:prstGeom prst="rect">
            <a:avLst/>
          </a:prstGeom>
          <a:noFill/>
        </p:spPr>
      </p:pic>
      <p:pic>
        <p:nvPicPr>
          <p:cNvPr id="21" name="Picture 4" descr="One Block Illustration - Twinkl">
            <a:extLst>
              <a:ext uri="{FF2B5EF4-FFF2-40B4-BE49-F238E27FC236}">
                <a16:creationId xmlns:a16="http://schemas.microsoft.com/office/drawing/2014/main" id="{7B7A089D-7E91-4203-9C99-DE36293CBC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/>
          <a:srcRect l="24428" r="23664"/>
          <a:stretch>
            <a:fillRect/>
          </a:stretch>
        </p:blipFill>
        <p:spPr bwMode="auto">
          <a:xfrm>
            <a:off x="6062796" y="1928362"/>
            <a:ext cx="381000" cy="366993"/>
          </a:xfrm>
          <a:prstGeom prst="rect">
            <a:avLst/>
          </a:prstGeom>
          <a:noFill/>
        </p:spPr>
      </p:pic>
      <p:pic>
        <p:nvPicPr>
          <p:cNvPr id="22" name="Picture 4" descr="One Block Illustration - Twinkl">
            <a:extLst>
              <a:ext uri="{FF2B5EF4-FFF2-40B4-BE49-F238E27FC236}">
                <a16:creationId xmlns:a16="http://schemas.microsoft.com/office/drawing/2014/main" id="{77EE136F-0472-463A-B0B2-B5696E0D2F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/>
          <a:srcRect l="24428" r="23664"/>
          <a:stretch>
            <a:fillRect/>
          </a:stretch>
        </p:blipFill>
        <p:spPr bwMode="auto">
          <a:xfrm>
            <a:off x="6519996" y="1928362"/>
            <a:ext cx="381000" cy="366993"/>
          </a:xfrm>
          <a:prstGeom prst="rect">
            <a:avLst/>
          </a:prstGeom>
          <a:noFill/>
        </p:spPr>
      </p:pic>
      <p:pic>
        <p:nvPicPr>
          <p:cNvPr id="23" name="Picture 4" descr="One Block Illustration - Twinkl">
            <a:extLst>
              <a:ext uri="{FF2B5EF4-FFF2-40B4-BE49-F238E27FC236}">
                <a16:creationId xmlns:a16="http://schemas.microsoft.com/office/drawing/2014/main" id="{2EDAED1E-411E-44AF-905A-68174E271F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/>
          <a:srcRect l="24428" r="23664"/>
          <a:stretch>
            <a:fillRect/>
          </a:stretch>
        </p:blipFill>
        <p:spPr bwMode="auto">
          <a:xfrm>
            <a:off x="6062796" y="2309362"/>
            <a:ext cx="381000" cy="366993"/>
          </a:xfrm>
          <a:prstGeom prst="rect">
            <a:avLst/>
          </a:prstGeom>
          <a:noFill/>
        </p:spPr>
      </p:pic>
      <p:pic>
        <p:nvPicPr>
          <p:cNvPr id="24" name="Picture 4" descr="One Block Illustration - Twinkl">
            <a:extLst>
              <a:ext uri="{FF2B5EF4-FFF2-40B4-BE49-F238E27FC236}">
                <a16:creationId xmlns:a16="http://schemas.microsoft.com/office/drawing/2014/main" id="{9E228DA4-DC62-4E5C-8B60-BAACADA884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/>
          <a:srcRect l="24428" r="23664"/>
          <a:stretch>
            <a:fillRect/>
          </a:stretch>
        </p:blipFill>
        <p:spPr bwMode="auto">
          <a:xfrm>
            <a:off x="6519996" y="2309362"/>
            <a:ext cx="381000" cy="366993"/>
          </a:xfrm>
          <a:prstGeom prst="rect">
            <a:avLst/>
          </a:prstGeom>
          <a:noFill/>
        </p:spPr>
      </p:pic>
      <p:pic>
        <p:nvPicPr>
          <p:cNvPr id="25" name="Picture 4" descr="One Block Illustration - Twinkl">
            <a:extLst>
              <a:ext uri="{FF2B5EF4-FFF2-40B4-BE49-F238E27FC236}">
                <a16:creationId xmlns:a16="http://schemas.microsoft.com/office/drawing/2014/main" id="{0FDCF0D1-8325-4CAB-9D3E-64F51CE2C9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/>
          <a:srcRect l="24428" r="23664"/>
          <a:stretch>
            <a:fillRect/>
          </a:stretch>
        </p:blipFill>
        <p:spPr bwMode="auto">
          <a:xfrm>
            <a:off x="6062796" y="2716272"/>
            <a:ext cx="343523" cy="366993"/>
          </a:xfrm>
          <a:prstGeom prst="rect">
            <a:avLst/>
          </a:prstGeom>
          <a:noFill/>
        </p:spPr>
      </p:pic>
      <p:pic>
        <p:nvPicPr>
          <p:cNvPr id="26" name="Picture 4" descr="One Block Illustration - Twinkl">
            <a:extLst>
              <a:ext uri="{FF2B5EF4-FFF2-40B4-BE49-F238E27FC236}">
                <a16:creationId xmlns:a16="http://schemas.microsoft.com/office/drawing/2014/main" id="{03E397AF-4D3D-43AF-8C16-6BC8611BD6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/>
          <a:srcRect l="24428" r="23664"/>
          <a:stretch>
            <a:fillRect/>
          </a:stretch>
        </p:blipFill>
        <p:spPr bwMode="auto">
          <a:xfrm>
            <a:off x="6519996" y="2716272"/>
            <a:ext cx="343523" cy="366993"/>
          </a:xfrm>
          <a:prstGeom prst="rect">
            <a:avLst/>
          </a:prstGeom>
          <a:noFill/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53C0F5D-C94B-4C10-81A1-6257B2D25B5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34871" y="1226212"/>
            <a:ext cx="447675" cy="2000250"/>
          </a:xfrm>
          <a:prstGeom prst="rect">
            <a:avLst/>
          </a:prstGeom>
        </p:spPr>
      </p:pic>
      <p:sp>
        <p:nvSpPr>
          <p:cNvPr id="28" name="Rounded Rectangular Callout 63">
            <a:extLst>
              <a:ext uri="{FF2B5EF4-FFF2-40B4-BE49-F238E27FC236}">
                <a16:creationId xmlns:a16="http://schemas.microsoft.com/office/drawing/2014/main" id="{69F71E74-8E60-4087-8233-73D8529D6B3C}"/>
              </a:ext>
            </a:extLst>
          </p:cNvPr>
          <p:cNvSpPr/>
          <p:nvPr/>
        </p:nvSpPr>
        <p:spPr>
          <a:xfrm>
            <a:off x="7228638" y="2953145"/>
            <a:ext cx="1715469" cy="340084"/>
          </a:xfrm>
          <a:prstGeom prst="wedgeRoundRectCallout">
            <a:avLst>
              <a:gd name="adj1" fmla="val -179021"/>
              <a:gd name="adj2" fmla="val -37558"/>
              <a:gd name="adj3" fmla="val 16667"/>
            </a:avLst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>
              <a:ln>
                <a:solidFill>
                  <a:srgbClr val="FF0000"/>
                </a:solidFill>
              </a:ln>
              <a:solidFill>
                <a:srgbClr val="FF0000"/>
              </a:solidFill>
              <a:latin typeface="Comic Sans MS" pitchFamily="66" charset="0"/>
            </a:endParaRPr>
          </a:p>
          <a:p>
            <a:pPr algn="ctr"/>
            <a:r>
              <a:rPr lang="en-US" sz="1600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latin typeface="Comic Sans MS" pitchFamily="66" charset="0"/>
              </a:rPr>
              <a:t>1 ten  = 10</a:t>
            </a:r>
          </a:p>
          <a:p>
            <a:pPr algn="ctr"/>
            <a:endParaRPr lang="en-US" dirty="0">
              <a:ln>
                <a:solidFill>
                  <a:srgbClr val="00B0F0"/>
                </a:solidFill>
              </a:ln>
              <a:solidFill>
                <a:srgbClr val="00B0F0"/>
              </a:solidFill>
              <a:latin typeface="Comic Sans MS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7733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7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1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5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9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0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3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7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8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1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2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5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6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9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0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3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4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8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9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0" fill="hold">
                      <p:stCondLst>
                        <p:cond delay="indefinite"/>
                      </p:stCondLst>
                      <p:childTnLst>
                        <p:par>
                          <p:cTn id="191" fill="hold">
                            <p:stCondLst>
                              <p:cond delay="0"/>
                            </p:stCondLst>
                            <p:childTnLst>
                              <p:par>
                                <p:cTn id="19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4" dur="20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10" grpId="0"/>
      <p:bldP spid="36" grpId="0" animBg="1"/>
      <p:bldP spid="33" grpId="0"/>
      <p:bldP spid="35" grpId="0"/>
      <p:bldP spid="2" grpId="0" animBg="1"/>
      <p:bldP spid="1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2234553" y="-201564"/>
            <a:ext cx="4572000" cy="876300"/>
          </a:xfrm>
          <a:prstGeom prst="rect">
            <a:avLst/>
          </a:prstGeom>
        </p:spPr>
        <p:txBody>
          <a:bodyPr vert="horz" lIns="0" rIns="0" bIns="0" anchor="b">
            <a:normAutofit fontScale="925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0" i="0" u="none" strike="noStrike" kern="1200" cap="none" spc="0" normalizeH="0" baseline="0" noProof="0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  <a:effectLst/>
                <a:uLnTx/>
                <a:uFillTx/>
                <a:latin typeface="Comic Sans MS" pitchFamily="66" charset="0"/>
                <a:ea typeface="+mj-ea"/>
                <a:cs typeface="+mj-cs"/>
              </a:rPr>
              <a:t>I’m number 220</a:t>
            </a:r>
          </a:p>
        </p:txBody>
      </p:sp>
      <p:sp>
        <p:nvSpPr>
          <p:cNvPr id="8" name="Cloud Callout 7"/>
          <p:cNvSpPr/>
          <p:nvPr/>
        </p:nvSpPr>
        <p:spPr>
          <a:xfrm>
            <a:off x="99954" y="674736"/>
            <a:ext cx="2445600" cy="2228226"/>
          </a:xfrm>
          <a:prstGeom prst="cloudCallout">
            <a:avLst>
              <a:gd name="adj1" fmla="val 94779"/>
              <a:gd name="adj2" fmla="val -45123"/>
            </a:avLst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n>
                  <a:solidFill>
                    <a:srgbClr val="00B0F0"/>
                  </a:solidFill>
                </a:ln>
                <a:solidFill>
                  <a:srgbClr val="00B0F0"/>
                </a:solidFill>
                <a:latin typeface="Comic Sans MS" pitchFamily="66" charset="0"/>
              </a:rPr>
              <a:t>I’m 3-digit number &amp;</a:t>
            </a:r>
          </a:p>
          <a:p>
            <a:pPr algn="ctr"/>
            <a:r>
              <a:rPr lang="en-US" sz="2000" dirty="0">
                <a:ln>
                  <a:solidFill>
                    <a:srgbClr val="00B0F0"/>
                  </a:solidFill>
                </a:ln>
                <a:solidFill>
                  <a:srgbClr val="00B0F0"/>
                </a:solidFill>
                <a:latin typeface="Comic Sans MS" pitchFamily="66" charset="0"/>
              </a:rPr>
              <a:t> I have </a:t>
            </a:r>
          </a:p>
          <a:p>
            <a:pPr algn="ctr"/>
            <a:r>
              <a:rPr lang="en-US" sz="2000" dirty="0">
                <a:ln>
                  <a:solidFill>
                    <a:srgbClr val="00B0F0"/>
                  </a:solidFill>
                </a:ln>
                <a:solidFill>
                  <a:srgbClr val="00B0F0"/>
                </a:solidFill>
                <a:latin typeface="Comic Sans MS" pitchFamily="66" charset="0"/>
              </a:rPr>
              <a:t>2 hundreds, </a:t>
            </a:r>
          </a:p>
          <a:p>
            <a:pPr algn="ctr"/>
            <a:r>
              <a:rPr lang="en-US" sz="2000" dirty="0">
                <a:ln>
                  <a:solidFill>
                    <a:srgbClr val="00B0F0"/>
                  </a:solidFill>
                </a:ln>
                <a:solidFill>
                  <a:srgbClr val="00B0F0"/>
                </a:solidFill>
                <a:latin typeface="Comic Sans MS" pitchFamily="66" charset="0"/>
              </a:rPr>
              <a:t>2 tens and</a:t>
            </a:r>
          </a:p>
          <a:p>
            <a:pPr algn="ctr"/>
            <a:r>
              <a:rPr lang="en-US" sz="2000" dirty="0">
                <a:ln>
                  <a:solidFill>
                    <a:srgbClr val="00B0F0"/>
                  </a:solidFill>
                </a:ln>
                <a:solidFill>
                  <a:srgbClr val="00B0F0"/>
                </a:solidFill>
                <a:latin typeface="Comic Sans MS" pitchFamily="66" charset="0"/>
              </a:rPr>
              <a:t> 0 ones.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5959113" y="652698"/>
            <a:ext cx="914400" cy="457200"/>
          </a:xfrm>
          <a:prstGeom prst="rect">
            <a:avLst/>
          </a:prstGeom>
        </p:spPr>
        <p:txBody>
          <a:bodyPr vert="horz" lIns="0" rIns="0" bIns="0" anchor="b">
            <a:normAutofit fontScale="550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0" i="0" u="none" strike="noStrike" kern="1200" cap="none" spc="0" normalizeH="0" baseline="0" noProof="0" dirty="0">
                <a:ln>
                  <a:solidFill>
                    <a:srgbClr val="0070C0"/>
                  </a:solidFill>
                </a:ln>
                <a:solidFill>
                  <a:srgbClr val="92D050"/>
                </a:solidFill>
                <a:effectLst/>
                <a:uLnTx/>
                <a:uFillTx/>
                <a:latin typeface="Comic Sans MS" pitchFamily="66" charset="0"/>
                <a:ea typeface="+mj-ea"/>
                <a:cs typeface="+mj-cs"/>
              </a:rPr>
              <a:t>Ones</a:t>
            </a:r>
          </a:p>
        </p:txBody>
      </p:sp>
      <p:sp>
        <p:nvSpPr>
          <p:cNvPr id="36" name="Left Arrow 35"/>
          <p:cNvSpPr/>
          <p:nvPr/>
        </p:nvSpPr>
        <p:spPr>
          <a:xfrm>
            <a:off x="6824138" y="1827458"/>
            <a:ext cx="2211030" cy="914400"/>
          </a:xfrm>
          <a:prstGeom prst="leftArrow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  <a:latin typeface="Comic Sans MS" pitchFamily="66" charset="0"/>
              </a:rPr>
              <a:t>200+20+0=220</a:t>
            </a: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CC994A7A-4458-47CB-AE5D-54932D500DFA}"/>
              </a:ext>
            </a:extLst>
          </p:cNvPr>
          <p:cNvSpPr txBox="1">
            <a:spLocks/>
          </p:cNvSpPr>
          <p:nvPr/>
        </p:nvSpPr>
        <p:spPr>
          <a:xfrm>
            <a:off x="4590255" y="715967"/>
            <a:ext cx="914400" cy="457200"/>
          </a:xfrm>
          <a:prstGeom prst="rect">
            <a:avLst/>
          </a:prstGeom>
        </p:spPr>
        <p:txBody>
          <a:bodyPr vert="horz" lIns="0" rIns="0" bIns="0" anchor="b">
            <a:normAutofit fontScale="625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000" dirty="0">
                <a:ln>
                  <a:solidFill>
                    <a:srgbClr val="0070C0"/>
                  </a:solidFill>
                </a:ln>
                <a:solidFill>
                  <a:srgbClr val="FF0000"/>
                </a:solidFill>
                <a:latin typeface="Comic Sans MS" pitchFamily="66" charset="0"/>
                <a:ea typeface="+mj-ea"/>
                <a:cs typeface="+mj-cs"/>
              </a:rPr>
              <a:t>T</a:t>
            </a:r>
            <a:r>
              <a:rPr kumimoji="0" lang="en-US" sz="5000" b="0" i="0" u="none" strike="noStrike" kern="1200" cap="none" spc="0" normalizeH="0" baseline="0" noProof="0" dirty="0" err="1">
                <a:ln>
                  <a:solidFill>
                    <a:srgbClr val="0070C0"/>
                  </a:solidFill>
                </a:ln>
                <a:solidFill>
                  <a:srgbClr val="FF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+mj-cs"/>
              </a:rPr>
              <a:t>ens</a:t>
            </a:r>
            <a:endParaRPr kumimoji="0" lang="en-US" sz="5000" b="0" i="0" u="none" strike="noStrike" kern="1200" cap="none" spc="0" normalizeH="0" baseline="0" noProof="0" dirty="0">
              <a:ln>
                <a:solidFill>
                  <a:srgbClr val="0070C0"/>
                </a:solidFill>
              </a:ln>
              <a:solidFill>
                <a:srgbClr val="FF0000"/>
              </a:solidFill>
              <a:effectLst/>
              <a:uLnTx/>
              <a:uFillTx/>
              <a:latin typeface="Comic Sans MS" pitchFamily="66" charset="0"/>
              <a:ea typeface="+mj-ea"/>
              <a:cs typeface="+mj-cs"/>
            </a:endParaRPr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167F4C7B-1B60-432E-93A5-C7417B8365AF}"/>
              </a:ext>
            </a:extLst>
          </p:cNvPr>
          <p:cNvSpPr txBox="1">
            <a:spLocks/>
          </p:cNvSpPr>
          <p:nvPr/>
        </p:nvSpPr>
        <p:spPr>
          <a:xfrm>
            <a:off x="2517031" y="652853"/>
            <a:ext cx="1546374" cy="457200"/>
          </a:xfrm>
          <a:prstGeom prst="rect">
            <a:avLst/>
          </a:prstGeom>
        </p:spPr>
        <p:txBody>
          <a:bodyPr vert="horz" lIns="0" rIns="0" bIns="0" anchor="b">
            <a:normAutofit fontScale="475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000" noProof="0" dirty="0">
                <a:ln>
                  <a:solidFill>
                    <a:srgbClr val="0070C0"/>
                  </a:solidFill>
                </a:ln>
                <a:solidFill>
                  <a:srgbClr val="0070C0"/>
                </a:solidFill>
                <a:latin typeface="Comic Sans MS" pitchFamily="66" charset="0"/>
                <a:ea typeface="+mj-ea"/>
                <a:cs typeface="+mj-cs"/>
              </a:rPr>
              <a:t>Hundred</a:t>
            </a:r>
            <a:r>
              <a:rPr kumimoji="0" lang="en-US" sz="5000" b="0" i="0" u="none" strike="noStrike" kern="1200" cap="none" spc="0" normalizeH="0" baseline="0" noProof="0" dirty="0">
                <a:ln>
                  <a:solidFill>
                    <a:srgbClr val="0070C0"/>
                  </a:solidFill>
                </a:ln>
                <a:solidFill>
                  <a:srgbClr val="0070C0"/>
                </a:solidFill>
                <a:effectLst/>
                <a:uLnTx/>
                <a:uFillTx/>
                <a:latin typeface="Comic Sans MS" pitchFamily="66" charset="0"/>
                <a:ea typeface="+mj-ea"/>
                <a:cs typeface="+mj-cs"/>
              </a:rPr>
              <a:t>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AA6266D-D9A6-4EEA-A802-49627D5EFD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7503" y="1137916"/>
            <a:ext cx="1576565" cy="1862085"/>
          </a:xfrm>
          <a:prstGeom prst="rect">
            <a:avLst/>
          </a:prstGeom>
        </p:spPr>
      </p:pic>
      <p:pic>
        <p:nvPicPr>
          <p:cNvPr id="3076" name="Picture 4" descr="Happy GIFs - Get the best gif on GIFER">
            <a:extLst>
              <a:ext uri="{FF2B5EF4-FFF2-40B4-BE49-F238E27FC236}">
                <a16:creationId xmlns:a16="http://schemas.microsoft.com/office/drawing/2014/main" id="{36E53C07-522F-4B10-A3EB-2B90B50F1DB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0" y="3979704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13EA023-5F0E-474F-852C-FBF6744102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1065" y="1399197"/>
            <a:ext cx="1576565" cy="1862085"/>
          </a:xfrm>
          <a:prstGeom prst="rect">
            <a:avLst/>
          </a:prstGeom>
        </p:spPr>
      </p:pic>
      <p:pic>
        <p:nvPicPr>
          <p:cNvPr id="1026" name="Picture 2" descr="Owl With Books And Chalkboard Cute Clipart Teacher - Teacher Owl Clip Art,  Cliparts &amp; Cartoons - Jing.fm">
            <a:extLst>
              <a:ext uri="{FF2B5EF4-FFF2-40B4-BE49-F238E27FC236}">
                <a16:creationId xmlns:a16="http://schemas.microsoft.com/office/drawing/2014/main" id="{0D390E55-1F93-49CB-B8A9-358C8D4A69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417" y="3203262"/>
            <a:ext cx="7165975" cy="2513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B1E5580-B327-4A2D-8D20-4126B56670ED}"/>
              </a:ext>
            </a:extLst>
          </p:cNvPr>
          <p:cNvSpPr/>
          <p:nvPr/>
        </p:nvSpPr>
        <p:spPr>
          <a:xfrm>
            <a:off x="2866631" y="3251093"/>
            <a:ext cx="3939922" cy="5398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  <a:latin typeface="Comic Sans MS" pitchFamily="66" charset="0"/>
                <a:ea typeface="+mj-ea"/>
                <a:cs typeface="+mj-cs"/>
              </a:rPr>
              <a:t>Number name (In words )</a:t>
            </a:r>
            <a:endParaRPr kumimoji="0" lang="en-US" sz="1800" b="0" i="0" u="none" strike="noStrike" kern="1200" cap="none" spc="0" normalizeH="0" baseline="0" noProof="0" dirty="0">
              <a:ln>
                <a:solidFill>
                  <a:srgbClr val="FFFF00"/>
                </a:solidFill>
              </a:ln>
              <a:solidFill>
                <a:srgbClr val="FFFF00"/>
              </a:solidFill>
              <a:effectLst/>
              <a:uLnTx/>
              <a:uFillTx/>
              <a:latin typeface="Comic Sans MS" pitchFamily="66" charset="0"/>
              <a:ea typeface="+mj-ea"/>
              <a:cs typeface="+mj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7E6A8A6-EEEE-40F5-AA9B-F0E87549EF4A}"/>
              </a:ext>
            </a:extLst>
          </p:cNvPr>
          <p:cNvSpPr/>
          <p:nvPr/>
        </p:nvSpPr>
        <p:spPr>
          <a:xfrm>
            <a:off x="3290218" y="4088385"/>
            <a:ext cx="4648200" cy="5398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000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latin typeface="Comic Sans MS" pitchFamily="66" charset="0"/>
                <a:ea typeface="+mj-ea"/>
                <a:cs typeface="+mj-cs"/>
              </a:rPr>
              <a:t>Two hundred and twenty</a:t>
            </a:r>
            <a:endParaRPr kumimoji="0" lang="en-US" sz="3000" b="0" i="0" u="none" strike="noStrike" kern="1200" cap="none" spc="0" normalizeH="0" baseline="0" noProof="0" dirty="0">
              <a:ln>
                <a:solidFill>
                  <a:srgbClr val="FF0000"/>
                </a:solidFill>
              </a:ln>
              <a:solidFill>
                <a:srgbClr val="FF0000"/>
              </a:solidFill>
              <a:effectLst/>
              <a:uLnTx/>
              <a:uFillTx/>
              <a:latin typeface="Comic Sans MS" pitchFamily="66" charset="0"/>
              <a:ea typeface="+mj-ea"/>
              <a:cs typeface="+mj-cs"/>
            </a:endParaRPr>
          </a:p>
        </p:txBody>
      </p:sp>
      <p:pic>
        <p:nvPicPr>
          <p:cNvPr id="1028" name="Picture 4" descr="Pooh Pooh And Piglet GIF - Pooh PoohAndPiglet Study - Discover &amp; Share GIFs">
            <a:extLst>
              <a:ext uri="{FF2B5EF4-FFF2-40B4-BE49-F238E27FC236}">
                <a16:creationId xmlns:a16="http://schemas.microsoft.com/office/drawing/2014/main" id="{6F858995-6F85-4FFD-9C59-79818BF018A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2879" y="12699"/>
            <a:ext cx="1941168" cy="1397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One Block Illustration - Twinkl">
            <a:extLst>
              <a:ext uri="{FF2B5EF4-FFF2-40B4-BE49-F238E27FC236}">
                <a16:creationId xmlns:a16="http://schemas.microsoft.com/office/drawing/2014/main" id="{4551EC9A-5E43-40A4-B1C0-F8AA0DC2C0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/>
          <a:srcRect l="24428" r="23664"/>
          <a:stretch>
            <a:fillRect/>
          </a:stretch>
        </p:blipFill>
        <p:spPr bwMode="auto">
          <a:xfrm>
            <a:off x="6062796" y="1166943"/>
            <a:ext cx="381000" cy="366993"/>
          </a:xfrm>
          <a:prstGeom prst="rect">
            <a:avLst/>
          </a:prstGeom>
          <a:noFill/>
        </p:spPr>
      </p:pic>
      <p:pic>
        <p:nvPicPr>
          <p:cNvPr id="17" name="Picture 4" descr="One Block Illustration - Twinkl">
            <a:extLst>
              <a:ext uri="{FF2B5EF4-FFF2-40B4-BE49-F238E27FC236}">
                <a16:creationId xmlns:a16="http://schemas.microsoft.com/office/drawing/2014/main" id="{E956AFE7-DC3E-4734-85E5-DCC76B6166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/>
          <a:srcRect l="24428" r="23664"/>
          <a:stretch>
            <a:fillRect/>
          </a:stretch>
        </p:blipFill>
        <p:spPr bwMode="auto">
          <a:xfrm>
            <a:off x="6519996" y="1166362"/>
            <a:ext cx="381000" cy="366993"/>
          </a:xfrm>
          <a:prstGeom prst="rect">
            <a:avLst/>
          </a:prstGeom>
          <a:noFill/>
        </p:spPr>
      </p:pic>
      <p:pic>
        <p:nvPicPr>
          <p:cNvPr id="19" name="Picture 4" descr="One Block Illustration - Twinkl">
            <a:extLst>
              <a:ext uri="{FF2B5EF4-FFF2-40B4-BE49-F238E27FC236}">
                <a16:creationId xmlns:a16="http://schemas.microsoft.com/office/drawing/2014/main" id="{30C4CE1E-3792-4C2A-8989-E52313184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/>
          <a:srcRect l="24428" r="23664"/>
          <a:stretch>
            <a:fillRect/>
          </a:stretch>
        </p:blipFill>
        <p:spPr bwMode="auto">
          <a:xfrm>
            <a:off x="6062796" y="1547362"/>
            <a:ext cx="381000" cy="366993"/>
          </a:xfrm>
          <a:prstGeom prst="rect">
            <a:avLst/>
          </a:prstGeom>
          <a:noFill/>
        </p:spPr>
      </p:pic>
      <p:pic>
        <p:nvPicPr>
          <p:cNvPr id="20" name="Picture 4" descr="One Block Illustration - Twinkl">
            <a:extLst>
              <a:ext uri="{FF2B5EF4-FFF2-40B4-BE49-F238E27FC236}">
                <a16:creationId xmlns:a16="http://schemas.microsoft.com/office/drawing/2014/main" id="{C1A003B2-F6CC-4637-89D1-1A42B9123C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/>
          <a:srcRect l="24428" r="23664"/>
          <a:stretch>
            <a:fillRect/>
          </a:stretch>
        </p:blipFill>
        <p:spPr bwMode="auto">
          <a:xfrm>
            <a:off x="6498660" y="1561369"/>
            <a:ext cx="381000" cy="366993"/>
          </a:xfrm>
          <a:prstGeom prst="rect">
            <a:avLst/>
          </a:prstGeom>
          <a:noFill/>
        </p:spPr>
      </p:pic>
      <p:pic>
        <p:nvPicPr>
          <p:cNvPr id="21" name="Picture 4" descr="One Block Illustration - Twinkl">
            <a:extLst>
              <a:ext uri="{FF2B5EF4-FFF2-40B4-BE49-F238E27FC236}">
                <a16:creationId xmlns:a16="http://schemas.microsoft.com/office/drawing/2014/main" id="{7B7A089D-7E91-4203-9C99-DE36293CBC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/>
          <a:srcRect l="24428" r="23664"/>
          <a:stretch>
            <a:fillRect/>
          </a:stretch>
        </p:blipFill>
        <p:spPr bwMode="auto">
          <a:xfrm>
            <a:off x="6062796" y="1928362"/>
            <a:ext cx="381000" cy="366993"/>
          </a:xfrm>
          <a:prstGeom prst="rect">
            <a:avLst/>
          </a:prstGeom>
          <a:noFill/>
        </p:spPr>
      </p:pic>
      <p:pic>
        <p:nvPicPr>
          <p:cNvPr id="22" name="Picture 4" descr="One Block Illustration - Twinkl">
            <a:extLst>
              <a:ext uri="{FF2B5EF4-FFF2-40B4-BE49-F238E27FC236}">
                <a16:creationId xmlns:a16="http://schemas.microsoft.com/office/drawing/2014/main" id="{77EE136F-0472-463A-B0B2-B5696E0D2F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/>
          <a:srcRect l="24428" r="23664"/>
          <a:stretch>
            <a:fillRect/>
          </a:stretch>
        </p:blipFill>
        <p:spPr bwMode="auto">
          <a:xfrm>
            <a:off x="6519996" y="1928362"/>
            <a:ext cx="381000" cy="366993"/>
          </a:xfrm>
          <a:prstGeom prst="rect">
            <a:avLst/>
          </a:prstGeom>
          <a:noFill/>
        </p:spPr>
      </p:pic>
      <p:pic>
        <p:nvPicPr>
          <p:cNvPr id="23" name="Picture 4" descr="One Block Illustration - Twinkl">
            <a:extLst>
              <a:ext uri="{FF2B5EF4-FFF2-40B4-BE49-F238E27FC236}">
                <a16:creationId xmlns:a16="http://schemas.microsoft.com/office/drawing/2014/main" id="{2EDAED1E-411E-44AF-905A-68174E271F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/>
          <a:srcRect l="24428" r="23664"/>
          <a:stretch>
            <a:fillRect/>
          </a:stretch>
        </p:blipFill>
        <p:spPr bwMode="auto">
          <a:xfrm>
            <a:off x="6062796" y="2309362"/>
            <a:ext cx="381000" cy="366993"/>
          </a:xfrm>
          <a:prstGeom prst="rect">
            <a:avLst/>
          </a:prstGeom>
          <a:noFill/>
        </p:spPr>
      </p:pic>
      <p:pic>
        <p:nvPicPr>
          <p:cNvPr id="24" name="Picture 4" descr="One Block Illustration - Twinkl">
            <a:extLst>
              <a:ext uri="{FF2B5EF4-FFF2-40B4-BE49-F238E27FC236}">
                <a16:creationId xmlns:a16="http://schemas.microsoft.com/office/drawing/2014/main" id="{9E228DA4-DC62-4E5C-8B60-BAACADA884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/>
          <a:srcRect l="24428" r="23664"/>
          <a:stretch>
            <a:fillRect/>
          </a:stretch>
        </p:blipFill>
        <p:spPr bwMode="auto">
          <a:xfrm>
            <a:off x="6519996" y="2309362"/>
            <a:ext cx="381000" cy="366993"/>
          </a:xfrm>
          <a:prstGeom prst="rect">
            <a:avLst/>
          </a:prstGeom>
          <a:noFill/>
        </p:spPr>
      </p:pic>
      <p:pic>
        <p:nvPicPr>
          <p:cNvPr id="25" name="Picture 4" descr="One Block Illustration - Twinkl">
            <a:extLst>
              <a:ext uri="{FF2B5EF4-FFF2-40B4-BE49-F238E27FC236}">
                <a16:creationId xmlns:a16="http://schemas.microsoft.com/office/drawing/2014/main" id="{0FDCF0D1-8325-4CAB-9D3E-64F51CE2C9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/>
          <a:srcRect l="24428" r="23664"/>
          <a:stretch>
            <a:fillRect/>
          </a:stretch>
        </p:blipFill>
        <p:spPr bwMode="auto">
          <a:xfrm>
            <a:off x="6062796" y="2716272"/>
            <a:ext cx="343523" cy="366993"/>
          </a:xfrm>
          <a:prstGeom prst="rect">
            <a:avLst/>
          </a:prstGeom>
          <a:noFill/>
        </p:spPr>
      </p:pic>
      <p:pic>
        <p:nvPicPr>
          <p:cNvPr id="26" name="Picture 4" descr="One Block Illustration - Twinkl">
            <a:extLst>
              <a:ext uri="{FF2B5EF4-FFF2-40B4-BE49-F238E27FC236}">
                <a16:creationId xmlns:a16="http://schemas.microsoft.com/office/drawing/2014/main" id="{03E397AF-4D3D-43AF-8C16-6BC8611BD6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/>
          <a:srcRect l="24428" r="23664"/>
          <a:stretch>
            <a:fillRect/>
          </a:stretch>
        </p:blipFill>
        <p:spPr bwMode="auto">
          <a:xfrm>
            <a:off x="6519996" y="2716272"/>
            <a:ext cx="343523" cy="366993"/>
          </a:xfrm>
          <a:prstGeom prst="rect">
            <a:avLst/>
          </a:prstGeom>
          <a:noFill/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53C0F5D-C94B-4C10-81A1-6257B2D25B5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643662" y="1203012"/>
            <a:ext cx="447675" cy="200025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6448D6F0-D667-4A89-871F-FC660B9D1E8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61407" y="1179097"/>
            <a:ext cx="447675" cy="2000250"/>
          </a:xfrm>
          <a:prstGeom prst="rect">
            <a:avLst/>
          </a:prstGeom>
        </p:spPr>
      </p:pic>
      <p:sp>
        <p:nvSpPr>
          <p:cNvPr id="29" name="Rounded Rectangular Callout 63">
            <a:extLst>
              <a:ext uri="{FF2B5EF4-FFF2-40B4-BE49-F238E27FC236}">
                <a16:creationId xmlns:a16="http://schemas.microsoft.com/office/drawing/2014/main" id="{69F71E74-8E60-4087-8233-73D8529D6B3C}"/>
              </a:ext>
            </a:extLst>
          </p:cNvPr>
          <p:cNvSpPr/>
          <p:nvPr/>
        </p:nvSpPr>
        <p:spPr>
          <a:xfrm>
            <a:off x="7113714" y="3152336"/>
            <a:ext cx="1715469" cy="428729"/>
          </a:xfrm>
          <a:prstGeom prst="wedgeRoundRectCallout">
            <a:avLst>
              <a:gd name="adj1" fmla="val -157153"/>
              <a:gd name="adj2" fmla="val -97831"/>
              <a:gd name="adj3" fmla="val 16667"/>
            </a:avLst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>
              <a:ln>
                <a:solidFill>
                  <a:srgbClr val="FF0000"/>
                </a:solidFill>
              </a:ln>
              <a:solidFill>
                <a:srgbClr val="FF0000"/>
              </a:solidFill>
              <a:latin typeface="Comic Sans MS" pitchFamily="66" charset="0"/>
            </a:endParaRPr>
          </a:p>
          <a:p>
            <a:pPr algn="ctr"/>
            <a:r>
              <a:rPr lang="en-US" sz="1600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latin typeface="Comic Sans MS" pitchFamily="66" charset="0"/>
              </a:rPr>
              <a:t>1 ten  = 10</a:t>
            </a:r>
          </a:p>
          <a:p>
            <a:pPr algn="ctr"/>
            <a:r>
              <a:rPr lang="en-US" sz="1600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latin typeface="Comic Sans MS" pitchFamily="66" charset="0"/>
              </a:rPr>
              <a:t>2 tens = 20</a:t>
            </a:r>
          </a:p>
          <a:p>
            <a:pPr algn="ctr"/>
            <a:endParaRPr lang="en-US" dirty="0">
              <a:ln>
                <a:solidFill>
                  <a:srgbClr val="00B0F0"/>
                </a:solidFill>
              </a:ln>
              <a:solidFill>
                <a:srgbClr val="00B0F0"/>
              </a:solidFill>
              <a:latin typeface="Comic Sans MS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1645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3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8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3" dur="1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1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8" dur="1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1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3" dur="1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1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8" dur="1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1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3" dur="1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1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6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8" dur="10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10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3" dur="10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10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6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8" dur="10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10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8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8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8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6" fill="hold">
                      <p:stCondLst>
                        <p:cond delay="indefinite"/>
                      </p:stCondLst>
                      <p:childTnLst>
                        <p:par>
                          <p:cTn id="197" fill="hold">
                            <p:stCondLst>
                              <p:cond delay="0"/>
                            </p:stCondLst>
                            <p:childTnLst>
                              <p:par>
                                <p:cTn id="198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0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0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1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1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4" fill="hold">
                      <p:stCondLst>
                        <p:cond delay="indefinite"/>
                      </p:stCondLst>
                      <p:childTnLst>
                        <p:par>
                          <p:cTn id="215" fill="hold">
                            <p:stCondLst>
                              <p:cond delay="0"/>
                            </p:stCondLst>
                            <p:childTnLst>
                              <p:par>
                                <p:cTn id="2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2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3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4" fill="hold">
                      <p:stCondLst>
                        <p:cond delay="indefinite"/>
                      </p:stCondLst>
                      <p:childTnLst>
                        <p:par>
                          <p:cTn id="225" fill="hold">
                            <p:stCondLst>
                              <p:cond delay="0"/>
                            </p:stCondLst>
                            <p:childTnLst>
                              <p:par>
                                <p:cTn id="2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1" fill="hold">
                      <p:stCondLst>
                        <p:cond delay="indefinite"/>
                      </p:stCondLst>
                      <p:childTnLst>
                        <p:par>
                          <p:cTn id="232" fill="hold">
                            <p:stCondLst>
                              <p:cond delay="0"/>
                            </p:stCondLst>
                            <p:childTnLst>
                              <p:par>
                                <p:cTn id="23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4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4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4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4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4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10" grpId="0"/>
      <p:bldP spid="36" grpId="0" animBg="1"/>
      <p:bldP spid="33" grpId="0"/>
      <p:bldP spid="35" grpId="0"/>
      <p:bldP spid="2" grpId="0" animBg="1"/>
      <p:bldP spid="1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2234553" y="-201564"/>
            <a:ext cx="4572000" cy="876300"/>
          </a:xfrm>
          <a:prstGeom prst="rect">
            <a:avLst/>
          </a:prstGeom>
        </p:spPr>
        <p:txBody>
          <a:bodyPr vert="horz" lIns="0" rIns="0" bIns="0" anchor="b">
            <a:normAutofit fontScale="925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0" i="0" u="none" strike="noStrike" kern="1200" cap="none" spc="0" normalizeH="0" baseline="0" noProof="0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  <a:effectLst/>
                <a:uLnTx/>
                <a:uFillTx/>
                <a:latin typeface="Comic Sans MS" pitchFamily="66" charset="0"/>
                <a:ea typeface="+mj-ea"/>
                <a:cs typeface="+mj-cs"/>
              </a:rPr>
              <a:t>I’m number 230</a:t>
            </a:r>
          </a:p>
        </p:txBody>
      </p:sp>
      <p:sp>
        <p:nvSpPr>
          <p:cNvPr id="8" name="Cloud Callout 7"/>
          <p:cNvSpPr/>
          <p:nvPr/>
        </p:nvSpPr>
        <p:spPr>
          <a:xfrm>
            <a:off x="-224691" y="732655"/>
            <a:ext cx="2445600" cy="2228226"/>
          </a:xfrm>
          <a:prstGeom prst="cloudCallout">
            <a:avLst>
              <a:gd name="adj1" fmla="val 94779"/>
              <a:gd name="adj2" fmla="val -45123"/>
            </a:avLst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latin typeface="Comic Sans MS" pitchFamily="66" charset="0"/>
              </a:rPr>
              <a:t>I’m 3-digit number &amp;</a:t>
            </a:r>
          </a:p>
          <a:p>
            <a:pPr algn="ctr"/>
            <a:r>
              <a:rPr lang="en-US" sz="2000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latin typeface="Comic Sans MS" pitchFamily="66" charset="0"/>
              </a:rPr>
              <a:t> I have </a:t>
            </a:r>
          </a:p>
          <a:p>
            <a:pPr algn="ctr"/>
            <a:r>
              <a:rPr lang="en-US" sz="2000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latin typeface="Comic Sans MS" pitchFamily="66" charset="0"/>
              </a:rPr>
              <a:t>2 hundreds, </a:t>
            </a:r>
          </a:p>
          <a:p>
            <a:pPr algn="ctr"/>
            <a:r>
              <a:rPr lang="en-US" sz="2000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latin typeface="Comic Sans MS" pitchFamily="66" charset="0"/>
              </a:rPr>
              <a:t>3 tens and</a:t>
            </a:r>
          </a:p>
          <a:p>
            <a:pPr algn="ctr"/>
            <a:r>
              <a:rPr lang="en-US" sz="2000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latin typeface="Comic Sans MS" pitchFamily="66" charset="0"/>
              </a:rPr>
              <a:t> 0 ones.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5959113" y="652698"/>
            <a:ext cx="914400" cy="457200"/>
          </a:xfrm>
          <a:prstGeom prst="rect">
            <a:avLst/>
          </a:prstGeom>
        </p:spPr>
        <p:txBody>
          <a:bodyPr vert="horz" lIns="0" rIns="0" bIns="0" anchor="b">
            <a:normAutofit fontScale="550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0" i="0" u="none" strike="noStrike" kern="1200" cap="none" spc="0" normalizeH="0" baseline="0" noProof="0" dirty="0">
                <a:ln>
                  <a:solidFill>
                    <a:srgbClr val="0070C0"/>
                  </a:solidFill>
                </a:ln>
                <a:solidFill>
                  <a:srgbClr val="92D050"/>
                </a:solidFill>
                <a:effectLst/>
                <a:uLnTx/>
                <a:uFillTx/>
                <a:latin typeface="Comic Sans MS" pitchFamily="66" charset="0"/>
                <a:ea typeface="+mj-ea"/>
                <a:cs typeface="+mj-cs"/>
              </a:rPr>
              <a:t>Ones</a:t>
            </a:r>
          </a:p>
        </p:txBody>
      </p:sp>
      <p:sp>
        <p:nvSpPr>
          <p:cNvPr id="36" name="Left Arrow 35"/>
          <p:cNvSpPr/>
          <p:nvPr/>
        </p:nvSpPr>
        <p:spPr>
          <a:xfrm>
            <a:off x="6824138" y="1827458"/>
            <a:ext cx="2211030" cy="914400"/>
          </a:xfrm>
          <a:prstGeom prst="leftArrow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  <a:latin typeface="Comic Sans MS" pitchFamily="66" charset="0"/>
              </a:rPr>
              <a:t>200+30+0=230</a:t>
            </a: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CC994A7A-4458-47CB-AE5D-54932D500DFA}"/>
              </a:ext>
            </a:extLst>
          </p:cNvPr>
          <p:cNvSpPr txBox="1">
            <a:spLocks/>
          </p:cNvSpPr>
          <p:nvPr/>
        </p:nvSpPr>
        <p:spPr>
          <a:xfrm>
            <a:off x="4590255" y="715967"/>
            <a:ext cx="914400" cy="457200"/>
          </a:xfrm>
          <a:prstGeom prst="rect">
            <a:avLst/>
          </a:prstGeom>
        </p:spPr>
        <p:txBody>
          <a:bodyPr vert="horz" lIns="0" rIns="0" bIns="0" anchor="b">
            <a:normAutofit fontScale="625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000" dirty="0">
                <a:ln>
                  <a:solidFill>
                    <a:srgbClr val="0070C0"/>
                  </a:solidFill>
                </a:ln>
                <a:solidFill>
                  <a:srgbClr val="FF0000"/>
                </a:solidFill>
                <a:latin typeface="Comic Sans MS" pitchFamily="66" charset="0"/>
                <a:ea typeface="+mj-ea"/>
                <a:cs typeface="+mj-cs"/>
              </a:rPr>
              <a:t>T</a:t>
            </a:r>
            <a:r>
              <a:rPr kumimoji="0" lang="en-US" sz="5000" b="0" i="0" u="none" strike="noStrike" kern="1200" cap="none" spc="0" normalizeH="0" baseline="0" noProof="0" dirty="0" err="1">
                <a:ln>
                  <a:solidFill>
                    <a:srgbClr val="0070C0"/>
                  </a:solidFill>
                </a:ln>
                <a:solidFill>
                  <a:srgbClr val="FF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+mj-cs"/>
              </a:rPr>
              <a:t>ens</a:t>
            </a:r>
            <a:endParaRPr kumimoji="0" lang="en-US" sz="5000" b="0" i="0" u="none" strike="noStrike" kern="1200" cap="none" spc="0" normalizeH="0" baseline="0" noProof="0" dirty="0">
              <a:ln>
                <a:solidFill>
                  <a:srgbClr val="0070C0"/>
                </a:solidFill>
              </a:ln>
              <a:solidFill>
                <a:srgbClr val="FF0000"/>
              </a:solidFill>
              <a:effectLst/>
              <a:uLnTx/>
              <a:uFillTx/>
              <a:latin typeface="Comic Sans MS" pitchFamily="66" charset="0"/>
              <a:ea typeface="+mj-ea"/>
              <a:cs typeface="+mj-cs"/>
            </a:endParaRPr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167F4C7B-1B60-432E-93A5-C7417B8365AF}"/>
              </a:ext>
            </a:extLst>
          </p:cNvPr>
          <p:cNvSpPr txBox="1">
            <a:spLocks/>
          </p:cNvSpPr>
          <p:nvPr/>
        </p:nvSpPr>
        <p:spPr>
          <a:xfrm>
            <a:off x="2517031" y="652853"/>
            <a:ext cx="1546374" cy="457200"/>
          </a:xfrm>
          <a:prstGeom prst="rect">
            <a:avLst/>
          </a:prstGeom>
        </p:spPr>
        <p:txBody>
          <a:bodyPr vert="horz" lIns="0" rIns="0" bIns="0" anchor="b">
            <a:normAutofit fontScale="475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000" noProof="0" dirty="0">
                <a:ln>
                  <a:solidFill>
                    <a:srgbClr val="0070C0"/>
                  </a:solidFill>
                </a:ln>
                <a:solidFill>
                  <a:srgbClr val="0070C0"/>
                </a:solidFill>
                <a:latin typeface="Comic Sans MS" pitchFamily="66" charset="0"/>
                <a:ea typeface="+mj-ea"/>
                <a:cs typeface="+mj-cs"/>
              </a:rPr>
              <a:t>Hundred</a:t>
            </a:r>
            <a:r>
              <a:rPr kumimoji="0" lang="en-US" sz="5000" b="0" i="0" u="none" strike="noStrike" kern="1200" cap="none" spc="0" normalizeH="0" baseline="0" noProof="0" dirty="0">
                <a:ln>
                  <a:solidFill>
                    <a:srgbClr val="0070C0"/>
                  </a:solidFill>
                </a:ln>
                <a:solidFill>
                  <a:srgbClr val="0070C0"/>
                </a:solidFill>
                <a:effectLst/>
                <a:uLnTx/>
                <a:uFillTx/>
                <a:latin typeface="Comic Sans MS" pitchFamily="66" charset="0"/>
                <a:ea typeface="+mj-ea"/>
                <a:cs typeface="+mj-cs"/>
              </a:rPr>
              <a:t>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AA6266D-D9A6-4EEA-A802-49627D5EFD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7572" y="1092116"/>
            <a:ext cx="1260000" cy="1488189"/>
          </a:xfrm>
          <a:prstGeom prst="rect">
            <a:avLst/>
          </a:prstGeom>
        </p:spPr>
      </p:pic>
      <p:pic>
        <p:nvPicPr>
          <p:cNvPr id="3076" name="Picture 4" descr="Happy GIFs - Get the best gif on GIFER">
            <a:extLst>
              <a:ext uri="{FF2B5EF4-FFF2-40B4-BE49-F238E27FC236}">
                <a16:creationId xmlns:a16="http://schemas.microsoft.com/office/drawing/2014/main" id="{36E53C07-522F-4B10-A3EB-2B90B50F1DB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0" y="3979704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13EA023-5F0E-474F-852C-FBF6744102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3591" y="1538873"/>
            <a:ext cx="1260000" cy="1488190"/>
          </a:xfrm>
          <a:prstGeom prst="rect">
            <a:avLst/>
          </a:prstGeom>
        </p:spPr>
      </p:pic>
      <p:pic>
        <p:nvPicPr>
          <p:cNvPr id="1026" name="Picture 2" descr="Owl With Books And Chalkboard Cute Clipart Teacher - Teacher Owl Clip Art,  Cliparts &amp; Cartoons - Jing.fm">
            <a:extLst>
              <a:ext uri="{FF2B5EF4-FFF2-40B4-BE49-F238E27FC236}">
                <a16:creationId xmlns:a16="http://schemas.microsoft.com/office/drawing/2014/main" id="{0D390E55-1F93-49CB-B8A9-358C8D4A69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45" y="3118281"/>
            <a:ext cx="7165975" cy="2513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B1E5580-B327-4A2D-8D20-4126B56670ED}"/>
              </a:ext>
            </a:extLst>
          </p:cNvPr>
          <p:cNvSpPr/>
          <p:nvPr/>
        </p:nvSpPr>
        <p:spPr>
          <a:xfrm>
            <a:off x="2324284" y="3249819"/>
            <a:ext cx="3939922" cy="5398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  <a:latin typeface="Comic Sans MS" pitchFamily="66" charset="0"/>
                <a:ea typeface="+mj-ea"/>
                <a:cs typeface="+mj-cs"/>
              </a:rPr>
              <a:t>Number name (In words )</a:t>
            </a:r>
            <a:endParaRPr kumimoji="0" lang="en-US" sz="1800" b="0" i="0" u="none" strike="noStrike" kern="1200" cap="none" spc="0" normalizeH="0" baseline="0" noProof="0" dirty="0">
              <a:ln>
                <a:solidFill>
                  <a:srgbClr val="FFFF00"/>
                </a:solidFill>
              </a:ln>
              <a:solidFill>
                <a:srgbClr val="FFFF00"/>
              </a:solidFill>
              <a:effectLst/>
              <a:uLnTx/>
              <a:uFillTx/>
              <a:latin typeface="Comic Sans MS" pitchFamily="66" charset="0"/>
              <a:ea typeface="+mj-ea"/>
              <a:cs typeface="+mj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7E6A8A6-EEEE-40F5-AA9B-F0E87549EF4A}"/>
              </a:ext>
            </a:extLst>
          </p:cNvPr>
          <p:cNvSpPr/>
          <p:nvPr/>
        </p:nvSpPr>
        <p:spPr>
          <a:xfrm>
            <a:off x="3064827" y="4366947"/>
            <a:ext cx="2997969" cy="5398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000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latin typeface="Comic Sans MS" pitchFamily="66" charset="0"/>
                <a:ea typeface="+mj-ea"/>
                <a:cs typeface="+mj-cs"/>
              </a:rPr>
              <a:t>Two hundred and thirty</a:t>
            </a:r>
            <a:endParaRPr kumimoji="0" lang="en-US" sz="3000" b="0" i="0" u="none" strike="noStrike" kern="1200" cap="none" spc="0" normalizeH="0" baseline="0" noProof="0" dirty="0">
              <a:ln>
                <a:solidFill>
                  <a:srgbClr val="FF0000"/>
                </a:solidFill>
              </a:ln>
              <a:solidFill>
                <a:srgbClr val="FF0000"/>
              </a:solidFill>
              <a:effectLst/>
              <a:uLnTx/>
              <a:uFillTx/>
              <a:latin typeface="Comic Sans MS" pitchFamily="66" charset="0"/>
              <a:ea typeface="+mj-ea"/>
              <a:cs typeface="+mj-cs"/>
            </a:endParaRPr>
          </a:p>
        </p:txBody>
      </p:sp>
      <p:pic>
        <p:nvPicPr>
          <p:cNvPr id="1028" name="Picture 4" descr="Pooh Pooh And Piglet GIF - Pooh PoohAndPiglet Study - Discover &amp; Share GIFs">
            <a:extLst>
              <a:ext uri="{FF2B5EF4-FFF2-40B4-BE49-F238E27FC236}">
                <a16:creationId xmlns:a16="http://schemas.microsoft.com/office/drawing/2014/main" id="{6F858995-6F85-4FFD-9C59-79818BF018A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2879" y="12699"/>
            <a:ext cx="1941168" cy="1397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One Block Illustration - Twinkl">
            <a:extLst>
              <a:ext uri="{FF2B5EF4-FFF2-40B4-BE49-F238E27FC236}">
                <a16:creationId xmlns:a16="http://schemas.microsoft.com/office/drawing/2014/main" id="{4551EC9A-5E43-40A4-B1C0-F8AA0DC2C0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/>
          <a:srcRect l="24428" r="23664"/>
          <a:stretch>
            <a:fillRect/>
          </a:stretch>
        </p:blipFill>
        <p:spPr bwMode="auto">
          <a:xfrm>
            <a:off x="6068917" y="1172839"/>
            <a:ext cx="368758" cy="355202"/>
          </a:xfrm>
          <a:prstGeom prst="rect">
            <a:avLst/>
          </a:prstGeom>
          <a:noFill/>
        </p:spPr>
      </p:pic>
      <p:pic>
        <p:nvPicPr>
          <p:cNvPr id="17" name="Picture 4" descr="One Block Illustration - Twinkl">
            <a:extLst>
              <a:ext uri="{FF2B5EF4-FFF2-40B4-BE49-F238E27FC236}">
                <a16:creationId xmlns:a16="http://schemas.microsoft.com/office/drawing/2014/main" id="{E956AFE7-DC3E-4734-85E5-DCC76B6166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/>
          <a:srcRect l="24428" r="23664"/>
          <a:stretch>
            <a:fillRect/>
          </a:stretch>
        </p:blipFill>
        <p:spPr bwMode="auto">
          <a:xfrm>
            <a:off x="6526117" y="1172258"/>
            <a:ext cx="368758" cy="355202"/>
          </a:xfrm>
          <a:prstGeom prst="rect">
            <a:avLst/>
          </a:prstGeom>
          <a:noFill/>
        </p:spPr>
      </p:pic>
      <p:pic>
        <p:nvPicPr>
          <p:cNvPr id="19" name="Picture 4" descr="One Block Illustration - Twinkl">
            <a:extLst>
              <a:ext uri="{FF2B5EF4-FFF2-40B4-BE49-F238E27FC236}">
                <a16:creationId xmlns:a16="http://schemas.microsoft.com/office/drawing/2014/main" id="{30C4CE1E-3792-4C2A-8989-E52313184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/>
          <a:srcRect l="24428" r="23664"/>
          <a:stretch>
            <a:fillRect/>
          </a:stretch>
        </p:blipFill>
        <p:spPr bwMode="auto">
          <a:xfrm>
            <a:off x="6068917" y="1553258"/>
            <a:ext cx="368758" cy="355202"/>
          </a:xfrm>
          <a:prstGeom prst="rect">
            <a:avLst/>
          </a:prstGeom>
          <a:noFill/>
        </p:spPr>
      </p:pic>
      <p:pic>
        <p:nvPicPr>
          <p:cNvPr id="20" name="Picture 4" descr="One Block Illustration - Twinkl">
            <a:extLst>
              <a:ext uri="{FF2B5EF4-FFF2-40B4-BE49-F238E27FC236}">
                <a16:creationId xmlns:a16="http://schemas.microsoft.com/office/drawing/2014/main" id="{C1A003B2-F6CC-4637-89D1-1A42B9123C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/>
          <a:srcRect l="24428" r="23664"/>
          <a:stretch>
            <a:fillRect/>
          </a:stretch>
        </p:blipFill>
        <p:spPr bwMode="auto">
          <a:xfrm>
            <a:off x="6504781" y="1567265"/>
            <a:ext cx="368758" cy="355202"/>
          </a:xfrm>
          <a:prstGeom prst="rect">
            <a:avLst/>
          </a:prstGeom>
          <a:noFill/>
        </p:spPr>
      </p:pic>
      <p:pic>
        <p:nvPicPr>
          <p:cNvPr id="21" name="Picture 4" descr="One Block Illustration - Twinkl">
            <a:extLst>
              <a:ext uri="{FF2B5EF4-FFF2-40B4-BE49-F238E27FC236}">
                <a16:creationId xmlns:a16="http://schemas.microsoft.com/office/drawing/2014/main" id="{7B7A089D-7E91-4203-9C99-DE36293CBC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/>
          <a:srcRect l="24428" r="23664"/>
          <a:stretch>
            <a:fillRect/>
          </a:stretch>
        </p:blipFill>
        <p:spPr bwMode="auto">
          <a:xfrm>
            <a:off x="6068917" y="1934258"/>
            <a:ext cx="368758" cy="355202"/>
          </a:xfrm>
          <a:prstGeom prst="rect">
            <a:avLst/>
          </a:prstGeom>
          <a:noFill/>
        </p:spPr>
      </p:pic>
      <p:pic>
        <p:nvPicPr>
          <p:cNvPr id="22" name="Picture 4" descr="One Block Illustration - Twinkl">
            <a:extLst>
              <a:ext uri="{FF2B5EF4-FFF2-40B4-BE49-F238E27FC236}">
                <a16:creationId xmlns:a16="http://schemas.microsoft.com/office/drawing/2014/main" id="{77EE136F-0472-463A-B0B2-B5696E0D2F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/>
          <a:srcRect l="24428" r="23664"/>
          <a:stretch>
            <a:fillRect/>
          </a:stretch>
        </p:blipFill>
        <p:spPr bwMode="auto">
          <a:xfrm>
            <a:off x="6526117" y="1934258"/>
            <a:ext cx="368758" cy="355202"/>
          </a:xfrm>
          <a:prstGeom prst="rect">
            <a:avLst/>
          </a:prstGeom>
          <a:noFill/>
        </p:spPr>
      </p:pic>
      <p:pic>
        <p:nvPicPr>
          <p:cNvPr id="23" name="Picture 4" descr="One Block Illustration - Twinkl">
            <a:extLst>
              <a:ext uri="{FF2B5EF4-FFF2-40B4-BE49-F238E27FC236}">
                <a16:creationId xmlns:a16="http://schemas.microsoft.com/office/drawing/2014/main" id="{2EDAED1E-411E-44AF-905A-68174E271F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/>
          <a:srcRect l="24428" r="23664"/>
          <a:stretch>
            <a:fillRect/>
          </a:stretch>
        </p:blipFill>
        <p:spPr bwMode="auto">
          <a:xfrm>
            <a:off x="6068917" y="2315258"/>
            <a:ext cx="368758" cy="355202"/>
          </a:xfrm>
          <a:prstGeom prst="rect">
            <a:avLst/>
          </a:prstGeom>
          <a:noFill/>
        </p:spPr>
      </p:pic>
      <p:pic>
        <p:nvPicPr>
          <p:cNvPr id="24" name="Picture 4" descr="One Block Illustration - Twinkl">
            <a:extLst>
              <a:ext uri="{FF2B5EF4-FFF2-40B4-BE49-F238E27FC236}">
                <a16:creationId xmlns:a16="http://schemas.microsoft.com/office/drawing/2014/main" id="{9E228DA4-DC62-4E5C-8B60-BAACADA884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/>
          <a:srcRect l="24428" r="23664"/>
          <a:stretch>
            <a:fillRect/>
          </a:stretch>
        </p:blipFill>
        <p:spPr bwMode="auto">
          <a:xfrm>
            <a:off x="6519996" y="2309362"/>
            <a:ext cx="381000" cy="366993"/>
          </a:xfrm>
          <a:prstGeom prst="rect">
            <a:avLst/>
          </a:prstGeom>
          <a:noFill/>
        </p:spPr>
      </p:pic>
      <p:pic>
        <p:nvPicPr>
          <p:cNvPr id="25" name="Picture 4" descr="One Block Illustration - Twinkl">
            <a:extLst>
              <a:ext uri="{FF2B5EF4-FFF2-40B4-BE49-F238E27FC236}">
                <a16:creationId xmlns:a16="http://schemas.microsoft.com/office/drawing/2014/main" id="{0FDCF0D1-8325-4CAB-9D3E-64F51CE2C9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/>
          <a:srcRect l="24428" r="23664"/>
          <a:stretch>
            <a:fillRect/>
          </a:stretch>
        </p:blipFill>
        <p:spPr bwMode="auto">
          <a:xfrm>
            <a:off x="6062796" y="2716272"/>
            <a:ext cx="343523" cy="366993"/>
          </a:xfrm>
          <a:prstGeom prst="rect">
            <a:avLst/>
          </a:prstGeom>
          <a:noFill/>
        </p:spPr>
      </p:pic>
      <p:pic>
        <p:nvPicPr>
          <p:cNvPr id="26" name="Picture 4" descr="One Block Illustration - Twinkl">
            <a:extLst>
              <a:ext uri="{FF2B5EF4-FFF2-40B4-BE49-F238E27FC236}">
                <a16:creationId xmlns:a16="http://schemas.microsoft.com/office/drawing/2014/main" id="{03E397AF-4D3D-43AF-8C16-6BC8611BD6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/>
          <a:srcRect l="24428" r="23664"/>
          <a:stretch>
            <a:fillRect/>
          </a:stretch>
        </p:blipFill>
        <p:spPr bwMode="auto">
          <a:xfrm>
            <a:off x="6525515" y="2722168"/>
            <a:ext cx="332486" cy="355202"/>
          </a:xfrm>
          <a:prstGeom prst="rect">
            <a:avLst/>
          </a:prstGeom>
          <a:noFill/>
        </p:spPr>
      </p:pic>
      <p:sp>
        <p:nvSpPr>
          <p:cNvPr id="29" name="Rounded Rectangular Callout 63">
            <a:extLst>
              <a:ext uri="{FF2B5EF4-FFF2-40B4-BE49-F238E27FC236}">
                <a16:creationId xmlns:a16="http://schemas.microsoft.com/office/drawing/2014/main" id="{69F71E74-8E60-4087-8233-73D8529D6B3C}"/>
              </a:ext>
            </a:extLst>
          </p:cNvPr>
          <p:cNvSpPr/>
          <p:nvPr/>
        </p:nvSpPr>
        <p:spPr>
          <a:xfrm>
            <a:off x="7176470" y="3021252"/>
            <a:ext cx="1715469" cy="914400"/>
          </a:xfrm>
          <a:prstGeom prst="wedgeRoundRectCallout">
            <a:avLst>
              <a:gd name="adj1" fmla="val -156470"/>
              <a:gd name="adj2" fmla="val -47958"/>
              <a:gd name="adj3" fmla="val 16667"/>
            </a:avLst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>
              <a:ln>
                <a:solidFill>
                  <a:srgbClr val="FF0000"/>
                </a:solidFill>
              </a:ln>
              <a:solidFill>
                <a:srgbClr val="FF0000"/>
              </a:solidFill>
              <a:latin typeface="Comic Sans MS" pitchFamily="66" charset="0"/>
            </a:endParaRPr>
          </a:p>
          <a:p>
            <a:pPr algn="ctr"/>
            <a:r>
              <a:rPr lang="en-US" sz="1600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latin typeface="Comic Sans MS" pitchFamily="66" charset="0"/>
              </a:rPr>
              <a:t>1 ten  = 10</a:t>
            </a:r>
          </a:p>
          <a:p>
            <a:pPr algn="ctr"/>
            <a:r>
              <a:rPr lang="en-US" sz="1600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latin typeface="Comic Sans MS" pitchFamily="66" charset="0"/>
              </a:rPr>
              <a:t>2 tens = 20</a:t>
            </a:r>
          </a:p>
          <a:p>
            <a:pPr algn="ctr"/>
            <a:r>
              <a:rPr lang="en-US" sz="1600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latin typeface="Comic Sans MS" pitchFamily="66" charset="0"/>
              </a:rPr>
              <a:t>3 tens = 30</a:t>
            </a:r>
          </a:p>
          <a:p>
            <a:pPr algn="ctr"/>
            <a:endParaRPr lang="en-US" dirty="0">
              <a:ln>
                <a:solidFill>
                  <a:srgbClr val="00B0F0"/>
                </a:solidFill>
              </a:ln>
              <a:solidFill>
                <a:srgbClr val="00B0F0"/>
              </a:solidFill>
              <a:latin typeface="Comic Sans MS" pitchFamily="66" charset="0"/>
            </a:endParaRPr>
          </a:p>
        </p:txBody>
      </p:sp>
      <p:sp>
        <p:nvSpPr>
          <p:cNvPr id="30" name="Rounded Rectangular Callout 63">
            <a:extLst>
              <a:ext uri="{FF2B5EF4-FFF2-40B4-BE49-F238E27FC236}">
                <a16:creationId xmlns:a16="http://schemas.microsoft.com/office/drawing/2014/main" id="{F55A7BAE-355E-402F-B46E-C30ED4F142E2}"/>
              </a:ext>
            </a:extLst>
          </p:cNvPr>
          <p:cNvSpPr/>
          <p:nvPr/>
        </p:nvSpPr>
        <p:spPr>
          <a:xfrm flipH="1">
            <a:off x="-196291" y="3203262"/>
            <a:ext cx="1715469" cy="1198808"/>
          </a:xfrm>
          <a:prstGeom prst="wedgeRoundRectCallout">
            <a:avLst>
              <a:gd name="adj1" fmla="val -103850"/>
              <a:gd name="adj2" fmla="val -78273"/>
              <a:gd name="adj3" fmla="val 16667"/>
            </a:avLst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>
              <a:ln>
                <a:solidFill>
                  <a:srgbClr val="FF0000"/>
                </a:solidFill>
              </a:ln>
              <a:solidFill>
                <a:srgbClr val="FF0000"/>
              </a:solidFill>
              <a:latin typeface="Comic Sans MS" pitchFamily="66" charset="0"/>
            </a:endParaRPr>
          </a:p>
          <a:p>
            <a:pPr algn="ctr"/>
            <a:r>
              <a:rPr lang="en-US" sz="1600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latin typeface="Comic Sans MS" pitchFamily="66" charset="0"/>
              </a:rPr>
              <a:t>1 hundred  = 100</a:t>
            </a:r>
          </a:p>
          <a:p>
            <a:pPr algn="ctr"/>
            <a:r>
              <a:rPr lang="en-US" sz="1600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latin typeface="Comic Sans MS" pitchFamily="66" charset="0"/>
              </a:rPr>
              <a:t>2 hundreds = 200</a:t>
            </a:r>
          </a:p>
          <a:p>
            <a:pPr algn="ctr"/>
            <a:endParaRPr lang="en-US" sz="1600" dirty="0">
              <a:ln>
                <a:solidFill>
                  <a:srgbClr val="FF0000"/>
                </a:solidFill>
              </a:ln>
              <a:solidFill>
                <a:srgbClr val="FF0000"/>
              </a:solidFill>
              <a:latin typeface="Comic Sans MS" pitchFamily="66" charset="0"/>
            </a:endParaRPr>
          </a:p>
          <a:p>
            <a:pPr algn="ctr"/>
            <a:endParaRPr lang="en-US" dirty="0">
              <a:ln>
                <a:solidFill>
                  <a:srgbClr val="00B0F0"/>
                </a:solidFill>
              </a:ln>
              <a:solidFill>
                <a:srgbClr val="00B0F0"/>
              </a:solidFill>
              <a:latin typeface="Comic Sans MS" pitchFamily="66" charset="0"/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3B57AB14-4409-4270-9E3A-B771D7741EA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r="19242"/>
          <a:stretch/>
        </p:blipFill>
        <p:spPr>
          <a:xfrm>
            <a:off x="4445906" y="1215862"/>
            <a:ext cx="325342" cy="18000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0B3AEE59-9AAB-43CE-8E5D-D8CA29719D6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r="19242"/>
          <a:stretch/>
        </p:blipFill>
        <p:spPr>
          <a:xfrm>
            <a:off x="4815366" y="1194037"/>
            <a:ext cx="325342" cy="180000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1B6C4C46-42E4-4A37-A3BD-3D04263091C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r="19242"/>
          <a:stretch/>
        </p:blipFill>
        <p:spPr>
          <a:xfrm>
            <a:off x="5188617" y="1194037"/>
            <a:ext cx="325342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957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7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1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5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6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9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0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3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4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7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8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0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1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2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5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6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9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0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2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3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4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>
                      <p:stCondLst>
                        <p:cond delay="indefinite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0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1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>
                      <p:stCondLst>
                        <p:cond delay="indefinite"/>
                      </p:stCondLst>
                      <p:childTnLst>
                        <p:par>
                          <p:cTn id="193" fill="hold">
                            <p:stCondLst>
                              <p:cond delay="0"/>
                            </p:stCondLst>
                            <p:childTnLst>
                              <p:par>
                                <p:cTn id="194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6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4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5" fill="hold">
                      <p:stCondLst>
                        <p:cond delay="indefinite"/>
                      </p:stCondLst>
                      <p:childTnLst>
                        <p:par>
                          <p:cTn id="206" fill="hold">
                            <p:stCondLst>
                              <p:cond delay="0"/>
                            </p:stCondLst>
                            <p:childTnLst>
                              <p:par>
                                <p:cTn id="207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1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2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2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3" fill="hold">
                      <p:stCondLst>
                        <p:cond delay="indefinite"/>
                      </p:stCondLst>
                      <p:childTnLst>
                        <p:par>
                          <p:cTn id="224" fill="hold">
                            <p:stCondLst>
                              <p:cond delay="0"/>
                            </p:stCondLst>
                            <p:childTnLst>
                              <p:par>
                                <p:cTn id="2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7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10" grpId="0"/>
      <p:bldP spid="36" grpId="0" animBg="1"/>
      <p:bldP spid="33" grpId="0"/>
      <p:bldP spid="35" grpId="0"/>
      <p:bldP spid="2" grpId="0" animBg="1"/>
      <p:bldP spid="29" grpId="0" animBg="1"/>
      <p:bldP spid="30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2234553" y="-201564"/>
            <a:ext cx="4572000" cy="876300"/>
          </a:xfrm>
          <a:prstGeom prst="rect">
            <a:avLst/>
          </a:prstGeom>
        </p:spPr>
        <p:txBody>
          <a:bodyPr vert="horz" lIns="0" rIns="0" bIns="0" anchor="b">
            <a:normAutofit fontScale="925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0" i="0" u="none" strike="noStrike" kern="1200" cap="none" spc="0" normalizeH="0" baseline="0" noProof="0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  <a:effectLst/>
                <a:uLnTx/>
                <a:uFillTx/>
                <a:latin typeface="Comic Sans MS" pitchFamily="66" charset="0"/>
                <a:ea typeface="+mj-ea"/>
                <a:cs typeface="+mj-cs"/>
              </a:rPr>
              <a:t>I’m number 240</a:t>
            </a:r>
          </a:p>
        </p:txBody>
      </p:sp>
      <p:sp>
        <p:nvSpPr>
          <p:cNvPr id="8" name="Cloud Callout 7"/>
          <p:cNvSpPr/>
          <p:nvPr/>
        </p:nvSpPr>
        <p:spPr>
          <a:xfrm>
            <a:off x="-224691" y="732655"/>
            <a:ext cx="2445600" cy="2228226"/>
          </a:xfrm>
          <a:prstGeom prst="cloudCallout">
            <a:avLst>
              <a:gd name="adj1" fmla="val 94779"/>
              <a:gd name="adj2" fmla="val -45123"/>
            </a:avLst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latin typeface="Comic Sans MS" pitchFamily="66" charset="0"/>
              </a:rPr>
              <a:t>I’m 3-digit number &amp;</a:t>
            </a:r>
          </a:p>
          <a:p>
            <a:pPr algn="ctr"/>
            <a:r>
              <a:rPr lang="en-US" sz="2000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latin typeface="Comic Sans MS" pitchFamily="66" charset="0"/>
              </a:rPr>
              <a:t> I have </a:t>
            </a:r>
          </a:p>
          <a:p>
            <a:pPr algn="ctr"/>
            <a:r>
              <a:rPr lang="en-US" sz="2000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latin typeface="Comic Sans MS" pitchFamily="66" charset="0"/>
              </a:rPr>
              <a:t>2 hundreds, </a:t>
            </a:r>
          </a:p>
          <a:p>
            <a:pPr algn="ctr"/>
            <a:r>
              <a:rPr lang="en-US" sz="2000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latin typeface="Comic Sans MS" pitchFamily="66" charset="0"/>
              </a:rPr>
              <a:t>4 tens and</a:t>
            </a:r>
          </a:p>
          <a:p>
            <a:pPr algn="ctr"/>
            <a:r>
              <a:rPr lang="en-US" sz="2000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latin typeface="Comic Sans MS" pitchFamily="66" charset="0"/>
              </a:rPr>
              <a:t> 0 ones.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5959113" y="652698"/>
            <a:ext cx="914400" cy="457200"/>
          </a:xfrm>
          <a:prstGeom prst="rect">
            <a:avLst/>
          </a:prstGeom>
        </p:spPr>
        <p:txBody>
          <a:bodyPr vert="horz" lIns="0" rIns="0" bIns="0" anchor="b">
            <a:normAutofit fontScale="550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0" i="0" u="none" strike="noStrike" kern="1200" cap="none" spc="0" normalizeH="0" baseline="0" noProof="0" dirty="0">
                <a:ln>
                  <a:solidFill>
                    <a:srgbClr val="0070C0"/>
                  </a:solidFill>
                </a:ln>
                <a:solidFill>
                  <a:srgbClr val="92D050"/>
                </a:solidFill>
                <a:effectLst/>
                <a:uLnTx/>
                <a:uFillTx/>
                <a:latin typeface="Comic Sans MS" pitchFamily="66" charset="0"/>
                <a:ea typeface="+mj-ea"/>
                <a:cs typeface="+mj-cs"/>
              </a:rPr>
              <a:t>Ones</a:t>
            </a:r>
          </a:p>
        </p:txBody>
      </p:sp>
      <p:sp>
        <p:nvSpPr>
          <p:cNvPr id="36" name="Left Arrow 35"/>
          <p:cNvSpPr/>
          <p:nvPr/>
        </p:nvSpPr>
        <p:spPr>
          <a:xfrm>
            <a:off x="6824138" y="1827458"/>
            <a:ext cx="2211030" cy="914400"/>
          </a:xfrm>
          <a:prstGeom prst="leftArrow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  <a:latin typeface="Comic Sans MS" pitchFamily="66" charset="0"/>
              </a:rPr>
              <a:t>200+40+0=240</a:t>
            </a: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CC994A7A-4458-47CB-AE5D-54932D500DFA}"/>
              </a:ext>
            </a:extLst>
          </p:cNvPr>
          <p:cNvSpPr txBox="1">
            <a:spLocks/>
          </p:cNvSpPr>
          <p:nvPr/>
        </p:nvSpPr>
        <p:spPr>
          <a:xfrm>
            <a:off x="4590255" y="715967"/>
            <a:ext cx="914400" cy="457200"/>
          </a:xfrm>
          <a:prstGeom prst="rect">
            <a:avLst/>
          </a:prstGeom>
        </p:spPr>
        <p:txBody>
          <a:bodyPr vert="horz" lIns="0" rIns="0" bIns="0" anchor="b">
            <a:normAutofit fontScale="625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000" dirty="0">
                <a:ln>
                  <a:solidFill>
                    <a:srgbClr val="0070C0"/>
                  </a:solidFill>
                </a:ln>
                <a:solidFill>
                  <a:srgbClr val="FF0000"/>
                </a:solidFill>
                <a:latin typeface="Comic Sans MS" pitchFamily="66" charset="0"/>
                <a:ea typeface="+mj-ea"/>
                <a:cs typeface="+mj-cs"/>
              </a:rPr>
              <a:t>T</a:t>
            </a:r>
            <a:r>
              <a:rPr kumimoji="0" lang="en-US" sz="5000" b="0" i="0" u="none" strike="noStrike" kern="1200" cap="none" spc="0" normalizeH="0" baseline="0" noProof="0" dirty="0" err="1">
                <a:ln>
                  <a:solidFill>
                    <a:srgbClr val="0070C0"/>
                  </a:solidFill>
                </a:ln>
                <a:solidFill>
                  <a:srgbClr val="FF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+mj-cs"/>
              </a:rPr>
              <a:t>ens</a:t>
            </a:r>
            <a:endParaRPr kumimoji="0" lang="en-US" sz="5000" b="0" i="0" u="none" strike="noStrike" kern="1200" cap="none" spc="0" normalizeH="0" baseline="0" noProof="0" dirty="0">
              <a:ln>
                <a:solidFill>
                  <a:srgbClr val="0070C0"/>
                </a:solidFill>
              </a:ln>
              <a:solidFill>
                <a:srgbClr val="FF0000"/>
              </a:solidFill>
              <a:effectLst/>
              <a:uLnTx/>
              <a:uFillTx/>
              <a:latin typeface="Comic Sans MS" pitchFamily="66" charset="0"/>
              <a:ea typeface="+mj-ea"/>
              <a:cs typeface="+mj-cs"/>
            </a:endParaRPr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167F4C7B-1B60-432E-93A5-C7417B8365AF}"/>
              </a:ext>
            </a:extLst>
          </p:cNvPr>
          <p:cNvSpPr txBox="1">
            <a:spLocks/>
          </p:cNvSpPr>
          <p:nvPr/>
        </p:nvSpPr>
        <p:spPr>
          <a:xfrm>
            <a:off x="2517031" y="652853"/>
            <a:ext cx="1546374" cy="457200"/>
          </a:xfrm>
          <a:prstGeom prst="rect">
            <a:avLst/>
          </a:prstGeom>
        </p:spPr>
        <p:txBody>
          <a:bodyPr vert="horz" lIns="0" rIns="0" bIns="0" anchor="b">
            <a:normAutofit fontScale="475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000" noProof="0" dirty="0">
                <a:ln>
                  <a:solidFill>
                    <a:srgbClr val="0070C0"/>
                  </a:solidFill>
                </a:ln>
                <a:solidFill>
                  <a:srgbClr val="0070C0"/>
                </a:solidFill>
                <a:latin typeface="Comic Sans MS" pitchFamily="66" charset="0"/>
                <a:ea typeface="+mj-ea"/>
                <a:cs typeface="+mj-cs"/>
              </a:rPr>
              <a:t>Hundred</a:t>
            </a:r>
            <a:r>
              <a:rPr kumimoji="0" lang="en-US" sz="5000" b="0" i="0" u="none" strike="noStrike" kern="1200" cap="none" spc="0" normalizeH="0" baseline="0" noProof="0" dirty="0">
                <a:ln>
                  <a:solidFill>
                    <a:srgbClr val="0070C0"/>
                  </a:solidFill>
                </a:ln>
                <a:solidFill>
                  <a:srgbClr val="0070C0"/>
                </a:solidFill>
                <a:effectLst/>
                <a:uLnTx/>
                <a:uFillTx/>
                <a:latin typeface="Comic Sans MS" pitchFamily="66" charset="0"/>
                <a:ea typeface="+mj-ea"/>
                <a:cs typeface="+mj-cs"/>
              </a:rPr>
              <a:t>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AA6266D-D9A6-4EEA-A802-49627D5EFD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7572" y="1092116"/>
            <a:ext cx="1260000" cy="1488189"/>
          </a:xfrm>
          <a:prstGeom prst="rect">
            <a:avLst/>
          </a:prstGeom>
        </p:spPr>
      </p:pic>
      <p:pic>
        <p:nvPicPr>
          <p:cNvPr id="3076" name="Picture 4" descr="Happy GIFs - Get the best gif on GIFER">
            <a:extLst>
              <a:ext uri="{FF2B5EF4-FFF2-40B4-BE49-F238E27FC236}">
                <a16:creationId xmlns:a16="http://schemas.microsoft.com/office/drawing/2014/main" id="{36E53C07-522F-4B10-A3EB-2B90B50F1DB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0" y="3979704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13EA023-5F0E-474F-852C-FBF6744102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3591" y="1538873"/>
            <a:ext cx="1260000" cy="1488190"/>
          </a:xfrm>
          <a:prstGeom prst="rect">
            <a:avLst/>
          </a:prstGeom>
        </p:spPr>
      </p:pic>
      <p:pic>
        <p:nvPicPr>
          <p:cNvPr id="1026" name="Picture 2" descr="Owl With Books And Chalkboard Cute Clipart Teacher - Teacher Owl Clip Art,  Cliparts &amp; Cartoons - Jing.fm">
            <a:extLst>
              <a:ext uri="{FF2B5EF4-FFF2-40B4-BE49-F238E27FC236}">
                <a16:creationId xmlns:a16="http://schemas.microsoft.com/office/drawing/2014/main" id="{0D390E55-1F93-49CB-B8A9-358C8D4A69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45" y="3118281"/>
            <a:ext cx="7165975" cy="2513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B1E5580-B327-4A2D-8D20-4126B56670ED}"/>
              </a:ext>
            </a:extLst>
          </p:cNvPr>
          <p:cNvSpPr/>
          <p:nvPr/>
        </p:nvSpPr>
        <p:spPr>
          <a:xfrm>
            <a:off x="2324284" y="3249819"/>
            <a:ext cx="3939922" cy="5398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  <a:latin typeface="Comic Sans MS" pitchFamily="66" charset="0"/>
                <a:ea typeface="+mj-ea"/>
                <a:cs typeface="+mj-cs"/>
              </a:rPr>
              <a:t>Number name (In words )</a:t>
            </a:r>
            <a:endParaRPr kumimoji="0" lang="en-US" sz="1800" b="0" i="0" u="none" strike="noStrike" kern="1200" cap="none" spc="0" normalizeH="0" baseline="0" noProof="0" dirty="0">
              <a:ln>
                <a:solidFill>
                  <a:srgbClr val="FFFF00"/>
                </a:solidFill>
              </a:ln>
              <a:solidFill>
                <a:srgbClr val="FFFF00"/>
              </a:solidFill>
              <a:effectLst/>
              <a:uLnTx/>
              <a:uFillTx/>
              <a:latin typeface="Comic Sans MS" pitchFamily="66" charset="0"/>
              <a:ea typeface="+mj-ea"/>
              <a:cs typeface="+mj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7E6A8A6-EEEE-40F5-AA9B-F0E87549EF4A}"/>
              </a:ext>
            </a:extLst>
          </p:cNvPr>
          <p:cNvSpPr/>
          <p:nvPr/>
        </p:nvSpPr>
        <p:spPr>
          <a:xfrm>
            <a:off x="3064827" y="4366947"/>
            <a:ext cx="2997969" cy="5398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000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latin typeface="Comic Sans MS" pitchFamily="66" charset="0"/>
                <a:ea typeface="+mj-ea"/>
                <a:cs typeface="+mj-cs"/>
              </a:rPr>
              <a:t>Two hundred and forty</a:t>
            </a:r>
            <a:endParaRPr kumimoji="0" lang="en-US" sz="3000" b="0" i="0" u="none" strike="noStrike" kern="1200" cap="none" spc="0" normalizeH="0" baseline="0" noProof="0" dirty="0">
              <a:ln>
                <a:solidFill>
                  <a:srgbClr val="FF0000"/>
                </a:solidFill>
              </a:ln>
              <a:solidFill>
                <a:srgbClr val="FF0000"/>
              </a:solidFill>
              <a:effectLst/>
              <a:uLnTx/>
              <a:uFillTx/>
              <a:latin typeface="Comic Sans MS" pitchFamily="66" charset="0"/>
              <a:ea typeface="+mj-ea"/>
              <a:cs typeface="+mj-cs"/>
            </a:endParaRPr>
          </a:p>
        </p:txBody>
      </p:sp>
      <p:pic>
        <p:nvPicPr>
          <p:cNvPr id="1028" name="Picture 4" descr="Pooh Pooh And Piglet GIF - Pooh PoohAndPiglet Study - Discover &amp; Share GIFs">
            <a:extLst>
              <a:ext uri="{FF2B5EF4-FFF2-40B4-BE49-F238E27FC236}">
                <a16:creationId xmlns:a16="http://schemas.microsoft.com/office/drawing/2014/main" id="{6F858995-6F85-4FFD-9C59-79818BF018A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2879" y="12699"/>
            <a:ext cx="1941168" cy="1397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One Block Illustration - Twinkl">
            <a:extLst>
              <a:ext uri="{FF2B5EF4-FFF2-40B4-BE49-F238E27FC236}">
                <a16:creationId xmlns:a16="http://schemas.microsoft.com/office/drawing/2014/main" id="{4551EC9A-5E43-40A4-B1C0-F8AA0DC2C0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/>
          <a:srcRect l="24428" r="23664"/>
          <a:stretch>
            <a:fillRect/>
          </a:stretch>
        </p:blipFill>
        <p:spPr bwMode="auto">
          <a:xfrm>
            <a:off x="6068917" y="1172839"/>
            <a:ext cx="368758" cy="355202"/>
          </a:xfrm>
          <a:prstGeom prst="rect">
            <a:avLst/>
          </a:prstGeom>
          <a:noFill/>
        </p:spPr>
      </p:pic>
      <p:pic>
        <p:nvPicPr>
          <p:cNvPr id="17" name="Picture 4" descr="One Block Illustration - Twinkl">
            <a:extLst>
              <a:ext uri="{FF2B5EF4-FFF2-40B4-BE49-F238E27FC236}">
                <a16:creationId xmlns:a16="http://schemas.microsoft.com/office/drawing/2014/main" id="{E956AFE7-DC3E-4734-85E5-DCC76B6166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/>
          <a:srcRect l="24428" r="23664"/>
          <a:stretch>
            <a:fillRect/>
          </a:stretch>
        </p:blipFill>
        <p:spPr bwMode="auto">
          <a:xfrm>
            <a:off x="6526117" y="1172258"/>
            <a:ext cx="368758" cy="355202"/>
          </a:xfrm>
          <a:prstGeom prst="rect">
            <a:avLst/>
          </a:prstGeom>
          <a:noFill/>
        </p:spPr>
      </p:pic>
      <p:pic>
        <p:nvPicPr>
          <p:cNvPr id="19" name="Picture 4" descr="One Block Illustration - Twinkl">
            <a:extLst>
              <a:ext uri="{FF2B5EF4-FFF2-40B4-BE49-F238E27FC236}">
                <a16:creationId xmlns:a16="http://schemas.microsoft.com/office/drawing/2014/main" id="{30C4CE1E-3792-4C2A-8989-E52313184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/>
          <a:srcRect l="24428" r="23664"/>
          <a:stretch>
            <a:fillRect/>
          </a:stretch>
        </p:blipFill>
        <p:spPr bwMode="auto">
          <a:xfrm>
            <a:off x="6068917" y="1553258"/>
            <a:ext cx="368758" cy="355202"/>
          </a:xfrm>
          <a:prstGeom prst="rect">
            <a:avLst/>
          </a:prstGeom>
          <a:noFill/>
        </p:spPr>
      </p:pic>
      <p:pic>
        <p:nvPicPr>
          <p:cNvPr id="20" name="Picture 4" descr="One Block Illustration - Twinkl">
            <a:extLst>
              <a:ext uri="{FF2B5EF4-FFF2-40B4-BE49-F238E27FC236}">
                <a16:creationId xmlns:a16="http://schemas.microsoft.com/office/drawing/2014/main" id="{C1A003B2-F6CC-4637-89D1-1A42B9123C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/>
          <a:srcRect l="24428" r="23664"/>
          <a:stretch>
            <a:fillRect/>
          </a:stretch>
        </p:blipFill>
        <p:spPr bwMode="auto">
          <a:xfrm>
            <a:off x="6504781" y="1567265"/>
            <a:ext cx="368758" cy="355202"/>
          </a:xfrm>
          <a:prstGeom prst="rect">
            <a:avLst/>
          </a:prstGeom>
          <a:noFill/>
        </p:spPr>
      </p:pic>
      <p:pic>
        <p:nvPicPr>
          <p:cNvPr id="21" name="Picture 4" descr="One Block Illustration - Twinkl">
            <a:extLst>
              <a:ext uri="{FF2B5EF4-FFF2-40B4-BE49-F238E27FC236}">
                <a16:creationId xmlns:a16="http://schemas.microsoft.com/office/drawing/2014/main" id="{7B7A089D-7E91-4203-9C99-DE36293CBC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/>
          <a:srcRect l="24428" r="23664"/>
          <a:stretch>
            <a:fillRect/>
          </a:stretch>
        </p:blipFill>
        <p:spPr bwMode="auto">
          <a:xfrm>
            <a:off x="6068917" y="1934258"/>
            <a:ext cx="368758" cy="355202"/>
          </a:xfrm>
          <a:prstGeom prst="rect">
            <a:avLst/>
          </a:prstGeom>
          <a:noFill/>
        </p:spPr>
      </p:pic>
      <p:pic>
        <p:nvPicPr>
          <p:cNvPr id="22" name="Picture 4" descr="One Block Illustration - Twinkl">
            <a:extLst>
              <a:ext uri="{FF2B5EF4-FFF2-40B4-BE49-F238E27FC236}">
                <a16:creationId xmlns:a16="http://schemas.microsoft.com/office/drawing/2014/main" id="{77EE136F-0472-463A-B0B2-B5696E0D2F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/>
          <a:srcRect l="24428" r="23664"/>
          <a:stretch>
            <a:fillRect/>
          </a:stretch>
        </p:blipFill>
        <p:spPr bwMode="auto">
          <a:xfrm>
            <a:off x="6526117" y="1934258"/>
            <a:ext cx="368758" cy="355202"/>
          </a:xfrm>
          <a:prstGeom prst="rect">
            <a:avLst/>
          </a:prstGeom>
          <a:noFill/>
        </p:spPr>
      </p:pic>
      <p:pic>
        <p:nvPicPr>
          <p:cNvPr id="23" name="Picture 4" descr="One Block Illustration - Twinkl">
            <a:extLst>
              <a:ext uri="{FF2B5EF4-FFF2-40B4-BE49-F238E27FC236}">
                <a16:creationId xmlns:a16="http://schemas.microsoft.com/office/drawing/2014/main" id="{2EDAED1E-411E-44AF-905A-68174E271F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/>
          <a:srcRect l="24428" r="23664"/>
          <a:stretch>
            <a:fillRect/>
          </a:stretch>
        </p:blipFill>
        <p:spPr bwMode="auto">
          <a:xfrm>
            <a:off x="6068917" y="2315258"/>
            <a:ext cx="368758" cy="355202"/>
          </a:xfrm>
          <a:prstGeom prst="rect">
            <a:avLst/>
          </a:prstGeom>
          <a:noFill/>
        </p:spPr>
      </p:pic>
      <p:pic>
        <p:nvPicPr>
          <p:cNvPr id="24" name="Picture 4" descr="One Block Illustration - Twinkl">
            <a:extLst>
              <a:ext uri="{FF2B5EF4-FFF2-40B4-BE49-F238E27FC236}">
                <a16:creationId xmlns:a16="http://schemas.microsoft.com/office/drawing/2014/main" id="{9E228DA4-DC62-4E5C-8B60-BAACADA884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/>
          <a:srcRect l="24428" r="23664"/>
          <a:stretch>
            <a:fillRect/>
          </a:stretch>
        </p:blipFill>
        <p:spPr bwMode="auto">
          <a:xfrm>
            <a:off x="6519996" y="2309362"/>
            <a:ext cx="381000" cy="366993"/>
          </a:xfrm>
          <a:prstGeom prst="rect">
            <a:avLst/>
          </a:prstGeom>
          <a:noFill/>
        </p:spPr>
      </p:pic>
      <p:pic>
        <p:nvPicPr>
          <p:cNvPr id="25" name="Picture 4" descr="One Block Illustration - Twinkl">
            <a:extLst>
              <a:ext uri="{FF2B5EF4-FFF2-40B4-BE49-F238E27FC236}">
                <a16:creationId xmlns:a16="http://schemas.microsoft.com/office/drawing/2014/main" id="{0FDCF0D1-8325-4CAB-9D3E-64F51CE2C9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/>
          <a:srcRect l="24428" r="23664"/>
          <a:stretch>
            <a:fillRect/>
          </a:stretch>
        </p:blipFill>
        <p:spPr bwMode="auto">
          <a:xfrm>
            <a:off x="6062796" y="2716272"/>
            <a:ext cx="343523" cy="366993"/>
          </a:xfrm>
          <a:prstGeom prst="rect">
            <a:avLst/>
          </a:prstGeom>
          <a:noFill/>
        </p:spPr>
      </p:pic>
      <p:pic>
        <p:nvPicPr>
          <p:cNvPr id="26" name="Picture 4" descr="One Block Illustration - Twinkl">
            <a:extLst>
              <a:ext uri="{FF2B5EF4-FFF2-40B4-BE49-F238E27FC236}">
                <a16:creationId xmlns:a16="http://schemas.microsoft.com/office/drawing/2014/main" id="{03E397AF-4D3D-43AF-8C16-6BC8611BD6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/>
          <a:srcRect l="24428" r="23664"/>
          <a:stretch>
            <a:fillRect/>
          </a:stretch>
        </p:blipFill>
        <p:spPr bwMode="auto">
          <a:xfrm>
            <a:off x="6525515" y="2722168"/>
            <a:ext cx="332486" cy="355202"/>
          </a:xfrm>
          <a:prstGeom prst="rect">
            <a:avLst/>
          </a:prstGeom>
          <a:noFill/>
        </p:spPr>
      </p:pic>
      <p:sp>
        <p:nvSpPr>
          <p:cNvPr id="29" name="Rounded Rectangular Callout 63">
            <a:extLst>
              <a:ext uri="{FF2B5EF4-FFF2-40B4-BE49-F238E27FC236}">
                <a16:creationId xmlns:a16="http://schemas.microsoft.com/office/drawing/2014/main" id="{69F71E74-8E60-4087-8233-73D8529D6B3C}"/>
              </a:ext>
            </a:extLst>
          </p:cNvPr>
          <p:cNvSpPr/>
          <p:nvPr/>
        </p:nvSpPr>
        <p:spPr>
          <a:xfrm>
            <a:off x="7176470" y="3021251"/>
            <a:ext cx="1715469" cy="1055449"/>
          </a:xfrm>
          <a:prstGeom prst="wedgeRoundRectCallout">
            <a:avLst>
              <a:gd name="adj1" fmla="val -156470"/>
              <a:gd name="adj2" fmla="val -47958"/>
              <a:gd name="adj3" fmla="val 16667"/>
            </a:avLst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>
              <a:ln>
                <a:solidFill>
                  <a:srgbClr val="FF0000"/>
                </a:solidFill>
              </a:ln>
              <a:solidFill>
                <a:srgbClr val="FF0000"/>
              </a:solidFill>
              <a:latin typeface="Comic Sans MS" pitchFamily="66" charset="0"/>
            </a:endParaRPr>
          </a:p>
          <a:p>
            <a:pPr algn="ctr"/>
            <a:r>
              <a:rPr lang="en-US" sz="1600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latin typeface="Comic Sans MS" pitchFamily="66" charset="0"/>
              </a:rPr>
              <a:t>1 ten  = 10</a:t>
            </a:r>
          </a:p>
          <a:p>
            <a:pPr algn="ctr"/>
            <a:r>
              <a:rPr lang="en-US" sz="1600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latin typeface="Comic Sans MS" pitchFamily="66" charset="0"/>
              </a:rPr>
              <a:t>2 tens = 20</a:t>
            </a:r>
          </a:p>
          <a:p>
            <a:pPr algn="ctr"/>
            <a:r>
              <a:rPr lang="en-US" sz="1600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latin typeface="Comic Sans MS" pitchFamily="66" charset="0"/>
              </a:rPr>
              <a:t>3 tens = 30</a:t>
            </a:r>
          </a:p>
          <a:p>
            <a:pPr algn="ctr"/>
            <a:r>
              <a:rPr lang="en-US" sz="1600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latin typeface="Comic Sans MS" pitchFamily="66" charset="0"/>
              </a:rPr>
              <a:t>4 tens = 40</a:t>
            </a:r>
          </a:p>
          <a:p>
            <a:pPr algn="ctr"/>
            <a:endParaRPr lang="en-US" dirty="0">
              <a:ln>
                <a:solidFill>
                  <a:srgbClr val="00B0F0"/>
                </a:solidFill>
              </a:ln>
              <a:solidFill>
                <a:srgbClr val="00B0F0"/>
              </a:solidFill>
              <a:latin typeface="Comic Sans MS" pitchFamily="66" charset="0"/>
            </a:endParaRPr>
          </a:p>
        </p:txBody>
      </p:sp>
      <p:sp>
        <p:nvSpPr>
          <p:cNvPr id="30" name="Rounded Rectangular Callout 63">
            <a:extLst>
              <a:ext uri="{FF2B5EF4-FFF2-40B4-BE49-F238E27FC236}">
                <a16:creationId xmlns:a16="http://schemas.microsoft.com/office/drawing/2014/main" id="{F55A7BAE-355E-402F-B46E-C30ED4F142E2}"/>
              </a:ext>
            </a:extLst>
          </p:cNvPr>
          <p:cNvSpPr/>
          <p:nvPr/>
        </p:nvSpPr>
        <p:spPr>
          <a:xfrm flipH="1">
            <a:off x="-196291" y="3203262"/>
            <a:ext cx="1715469" cy="1198808"/>
          </a:xfrm>
          <a:prstGeom prst="wedgeRoundRectCallout">
            <a:avLst>
              <a:gd name="adj1" fmla="val -103850"/>
              <a:gd name="adj2" fmla="val -78273"/>
              <a:gd name="adj3" fmla="val 16667"/>
            </a:avLst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>
              <a:ln>
                <a:solidFill>
                  <a:srgbClr val="FF0000"/>
                </a:solidFill>
              </a:ln>
              <a:solidFill>
                <a:srgbClr val="FF0000"/>
              </a:solidFill>
              <a:latin typeface="Comic Sans MS" pitchFamily="66" charset="0"/>
            </a:endParaRPr>
          </a:p>
          <a:p>
            <a:pPr algn="ctr"/>
            <a:r>
              <a:rPr lang="en-US" sz="1600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latin typeface="Comic Sans MS" pitchFamily="66" charset="0"/>
              </a:rPr>
              <a:t>1 hundred  = 100</a:t>
            </a:r>
          </a:p>
          <a:p>
            <a:pPr algn="ctr"/>
            <a:r>
              <a:rPr lang="en-US" sz="1600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latin typeface="Comic Sans MS" pitchFamily="66" charset="0"/>
              </a:rPr>
              <a:t>2 hundreds = 200</a:t>
            </a:r>
          </a:p>
          <a:p>
            <a:pPr algn="ctr"/>
            <a:endParaRPr lang="en-US" sz="1600" dirty="0">
              <a:ln>
                <a:solidFill>
                  <a:srgbClr val="FF0000"/>
                </a:solidFill>
              </a:ln>
              <a:solidFill>
                <a:srgbClr val="FF0000"/>
              </a:solidFill>
              <a:latin typeface="Comic Sans MS" pitchFamily="66" charset="0"/>
            </a:endParaRPr>
          </a:p>
          <a:p>
            <a:pPr algn="ctr"/>
            <a:endParaRPr lang="en-US" dirty="0">
              <a:ln>
                <a:solidFill>
                  <a:srgbClr val="00B0F0"/>
                </a:solidFill>
              </a:ln>
              <a:solidFill>
                <a:srgbClr val="00B0F0"/>
              </a:solidFill>
              <a:latin typeface="Comic Sans MS" pitchFamily="66" charset="0"/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3FAD1101-82B9-4B7B-B038-A331726358C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r="19242"/>
          <a:stretch/>
        </p:blipFill>
        <p:spPr>
          <a:xfrm>
            <a:off x="4259875" y="1204621"/>
            <a:ext cx="325342" cy="18000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3B57AB14-4409-4270-9E3A-B771D7741EA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r="19242"/>
          <a:stretch/>
        </p:blipFill>
        <p:spPr>
          <a:xfrm>
            <a:off x="4599906" y="1204621"/>
            <a:ext cx="325342" cy="18000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0B3AEE59-9AAB-43CE-8E5D-D8CA29719D6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r="19242"/>
          <a:stretch/>
        </p:blipFill>
        <p:spPr>
          <a:xfrm>
            <a:off x="4953533" y="1204621"/>
            <a:ext cx="325342" cy="180000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1B6C4C46-42E4-4A37-A3BD-3D04263091C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r="19242"/>
          <a:stretch/>
        </p:blipFill>
        <p:spPr>
          <a:xfrm>
            <a:off x="5293564" y="1226748"/>
            <a:ext cx="325342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433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2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6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7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0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1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4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5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8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9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2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3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6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7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0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1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4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5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8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9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6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0" fill="hold">
                      <p:stCondLst>
                        <p:cond delay="indefinite"/>
                      </p:stCondLst>
                      <p:childTnLst>
                        <p:par>
                          <p:cTn id="191" fill="hold">
                            <p:stCondLst>
                              <p:cond delay="0"/>
                            </p:stCondLst>
                            <p:childTnLst>
                              <p:par>
                                <p:cTn id="19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4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5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6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01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2" fill="hold">
                      <p:stCondLst>
                        <p:cond delay="indefinite"/>
                      </p:stCondLst>
                      <p:childTnLst>
                        <p:par>
                          <p:cTn id="203" fill="hold">
                            <p:stCondLst>
                              <p:cond delay="0"/>
                            </p:stCondLst>
                            <p:childTnLst>
                              <p:par>
                                <p:cTn id="20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0" fill="hold">
                      <p:stCondLst>
                        <p:cond delay="indefinite"/>
                      </p:stCondLst>
                      <p:childTnLst>
                        <p:par>
                          <p:cTn id="211" fill="hold">
                            <p:stCondLst>
                              <p:cond delay="0"/>
                            </p:stCondLst>
                            <p:childTnLst>
                              <p:par>
                                <p:cTn id="212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2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2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2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2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2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8" fill="hold">
                      <p:stCondLst>
                        <p:cond delay="indefinite"/>
                      </p:stCondLst>
                      <p:childTnLst>
                        <p:par>
                          <p:cTn id="229" fill="hold">
                            <p:stCondLst>
                              <p:cond delay="0"/>
                            </p:stCondLst>
                            <p:childTnLst>
                              <p:par>
                                <p:cTn id="2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2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10" grpId="0"/>
      <p:bldP spid="36" grpId="0" animBg="1"/>
      <p:bldP spid="33" grpId="0"/>
      <p:bldP spid="35" grpId="0"/>
      <p:bldP spid="2" grpId="0" animBg="1"/>
      <p:bldP spid="29" grpId="0" animBg="1"/>
      <p:bldP spid="30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2234553" y="-201564"/>
            <a:ext cx="4572000" cy="876300"/>
          </a:xfrm>
          <a:prstGeom prst="rect">
            <a:avLst/>
          </a:prstGeom>
        </p:spPr>
        <p:txBody>
          <a:bodyPr vert="horz" lIns="0" rIns="0" bIns="0" anchor="b">
            <a:normAutofit fontScale="925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0" i="0" u="none" strike="noStrike" kern="1200" cap="none" spc="0" normalizeH="0" baseline="0" noProof="0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  <a:effectLst/>
                <a:uLnTx/>
                <a:uFillTx/>
                <a:latin typeface="Comic Sans MS" pitchFamily="66" charset="0"/>
                <a:ea typeface="+mj-ea"/>
                <a:cs typeface="+mj-cs"/>
              </a:rPr>
              <a:t>I’m number 250</a:t>
            </a:r>
          </a:p>
        </p:txBody>
      </p:sp>
      <p:sp>
        <p:nvSpPr>
          <p:cNvPr id="8" name="Cloud Callout 7"/>
          <p:cNvSpPr/>
          <p:nvPr/>
        </p:nvSpPr>
        <p:spPr>
          <a:xfrm>
            <a:off x="-224691" y="732655"/>
            <a:ext cx="2445600" cy="2228226"/>
          </a:xfrm>
          <a:prstGeom prst="cloudCallout">
            <a:avLst>
              <a:gd name="adj1" fmla="val 94779"/>
              <a:gd name="adj2" fmla="val -45123"/>
            </a:avLst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latin typeface="Comic Sans MS" pitchFamily="66" charset="0"/>
              </a:rPr>
              <a:t>I’m 3-digit number &amp;</a:t>
            </a:r>
          </a:p>
          <a:p>
            <a:pPr algn="ctr"/>
            <a:r>
              <a:rPr lang="en-US" sz="2000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latin typeface="Comic Sans MS" pitchFamily="66" charset="0"/>
              </a:rPr>
              <a:t> I have </a:t>
            </a:r>
          </a:p>
          <a:p>
            <a:pPr algn="ctr"/>
            <a:r>
              <a:rPr lang="en-US" sz="2000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latin typeface="Comic Sans MS" pitchFamily="66" charset="0"/>
              </a:rPr>
              <a:t>2 hundreds, </a:t>
            </a:r>
          </a:p>
          <a:p>
            <a:pPr algn="ctr"/>
            <a:r>
              <a:rPr lang="en-US" sz="2000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latin typeface="Comic Sans MS" pitchFamily="66" charset="0"/>
              </a:rPr>
              <a:t>5 tens and</a:t>
            </a:r>
          </a:p>
          <a:p>
            <a:pPr algn="ctr"/>
            <a:r>
              <a:rPr lang="en-US" sz="2000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latin typeface="Comic Sans MS" pitchFamily="66" charset="0"/>
              </a:rPr>
              <a:t> 0 ones.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5959113" y="652698"/>
            <a:ext cx="914400" cy="457200"/>
          </a:xfrm>
          <a:prstGeom prst="rect">
            <a:avLst/>
          </a:prstGeom>
        </p:spPr>
        <p:txBody>
          <a:bodyPr vert="horz" lIns="0" rIns="0" bIns="0" anchor="b">
            <a:normAutofit fontScale="550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0" i="0" u="none" strike="noStrike" kern="1200" cap="none" spc="0" normalizeH="0" baseline="0" noProof="0" dirty="0">
                <a:ln>
                  <a:solidFill>
                    <a:srgbClr val="0070C0"/>
                  </a:solidFill>
                </a:ln>
                <a:solidFill>
                  <a:srgbClr val="92D050"/>
                </a:solidFill>
                <a:effectLst/>
                <a:uLnTx/>
                <a:uFillTx/>
                <a:latin typeface="Comic Sans MS" pitchFamily="66" charset="0"/>
                <a:ea typeface="+mj-ea"/>
                <a:cs typeface="+mj-cs"/>
              </a:rPr>
              <a:t>Ones</a:t>
            </a:r>
          </a:p>
        </p:txBody>
      </p:sp>
      <p:sp>
        <p:nvSpPr>
          <p:cNvPr id="36" name="Left Arrow 35"/>
          <p:cNvSpPr/>
          <p:nvPr/>
        </p:nvSpPr>
        <p:spPr>
          <a:xfrm>
            <a:off x="6824138" y="1827458"/>
            <a:ext cx="2211030" cy="914400"/>
          </a:xfrm>
          <a:prstGeom prst="leftArrow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  <a:latin typeface="Comic Sans MS" pitchFamily="66" charset="0"/>
              </a:rPr>
              <a:t>200+50+0=250</a:t>
            </a: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CC994A7A-4458-47CB-AE5D-54932D500DFA}"/>
              </a:ext>
            </a:extLst>
          </p:cNvPr>
          <p:cNvSpPr txBox="1">
            <a:spLocks/>
          </p:cNvSpPr>
          <p:nvPr/>
        </p:nvSpPr>
        <p:spPr>
          <a:xfrm>
            <a:off x="4590255" y="715967"/>
            <a:ext cx="914400" cy="457200"/>
          </a:xfrm>
          <a:prstGeom prst="rect">
            <a:avLst/>
          </a:prstGeom>
        </p:spPr>
        <p:txBody>
          <a:bodyPr vert="horz" lIns="0" rIns="0" bIns="0" anchor="b">
            <a:normAutofit fontScale="625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000" dirty="0">
                <a:ln>
                  <a:solidFill>
                    <a:srgbClr val="0070C0"/>
                  </a:solidFill>
                </a:ln>
                <a:solidFill>
                  <a:srgbClr val="FF0000"/>
                </a:solidFill>
                <a:latin typeface="Comic Sans MS" pitchFamily="66" charset="0"/>
                <a:ea typeface="+mj-ea"/>
                <a:cs typeface="+mj-cs"/>
              </a:rPr>
              <a:t>T</a:t>
            </a:r>
            <a:r>
              <a:rPr kumimoji="0" lang="en-US" sz="5000" b="0" i="0" u="none" strike="noStrike" kern="1200" cap="none" spc="0" normalizeH="0" baseline="0" noProof="0" dirty="0" err="1">
                <a:ln>
                  <a:solidFill>
                    <a:srgbClr val="0070C0"/>
                  </a:solidFill>
                </a:ln>
                <a:solidFill>
                  <a:srgbClr val="FF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+mj-cs"/>
              </a:rPr>
              <a:t>ens</a:t>
            </a:r>
            <a:endParaRPr kumimoji="0" lang="en-US" sz="5000" b="0" i="0" u="none" strike="noStrike" kern="1200" cap="none" spc="0" normalizeH="0" baseline="0" noProof="0" dirty="0">
              <a:ln>
                <a:solidFill>
                  <a:srgbClr val="0070C0"/>
                </a:solidFill>
              </a:ln>
              <a:solidFill>
                <a:srgbClr val="FF0000"/>
              </a:solidFill>
              <a:effectLst/>
              <a:uLnTx/>
              <a:uFillTx/>
              <a:latin typeface="Comic Sans MS" pitchFamily="66" charset="0"/>
              <a:ea typeface="+mj-ea"/>
              <a:cs typeface="+mj-cs"/>
            </a:endParaRPr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167F4C7B-1B60-432E-93A5-C7417B8365AF}"/>
              </a:ext>
            </a:extLst>
          </p:cNvPr>
          <p:cNvSpPr txBox="1">
            <a:spLocks/>
          </p:cNvSpPr>
          <p:nvPr/>
        </p:nvSpPr>
        <p:spPr>
          <a:xfrm>
            <a:off x="2517031" y="652853"/>
            <a:ext cx="1546374" cy="457200"/>
          </a:xfrm>
          <a:prstGeom prst="rect">
            <a:avLst/>
          </a:prstGeom>
        </p:spPr>
        <p:txBody>
          <a:bodyPr vert="horz" lIns="0" rIns="0" bIns="0" anchor="b">
            <a:normAutofit fontScale="475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000" noProof="0" dirty="0">
                <a:ln>
                  <a:solidFill>
                    <a:srgbClr val="0070C0"/>
                  </a:solidFill>
                </a:ln>
                <a:solidFill>
                  <a:srgbClr val="0070C0"/>
                </a:solidFill>
                <a:latin typeface="Comic Sans MS" pitchFamily="66" charset="0"/>
                <a:ea typeface="+mj-ea"/>
                <a:cs typeface="+mj-cs"/>
              </a:rPr>
              <a:t>Hundred</a:t>
            </a:r>
            <a:r>
              <a:rPr kumimoji="0" lang="en-US" sz="5000" b="0" i="0" u="none" strike="noStrike" kern="1200" cap="none" spc="0" normalizeH="0" baseline="0" noProof="0" dirty="0">
                <a:ln>
                  <a:solidFill>
                    <a:srgbClr val="0070C0"/>
                  </a:solidFill>
                </a:ln>
                <a:solidFill>
                  <a:srgbClr val="0070C0"/>
                </a:solidFill>
                <a:effectLst/>
                <a:uLnTx/>
                <a:uFillTx/>
                <a:latin typeface="Comic Sans MS" pitchFamily="66" charset="0"/>
                <a:ea typeface="+mj-ea"/>
                <a:cs typeface="+mj-cs"/>
              </a:rPr>
              <a:t>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AA6266D-D9A6-4EEA-A802-49627D5EFD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7572" y="1092116"/>
            <a:ext cx="1260000" cy="1488189"/>
          </a:xfrm>
          <a:prstGeom prst="rect">
            <a:avLst/>
          </a:prstGeom>
        </p:spPr>
      </p:pic>
      <p:pic>
        <p:nvPicPr>
          <p:cNvPr id="3076" name="Picture 4" descr="Happy GIFs - Get the best gif on GIFER">
            <a:extLst>
              <a:ext uri="{FF2B5EF4-FFF2-40B4-BE49-F238E27FC236}">
                <a16:creationId xmlns:a16="http://schemas.microsoft.com/office/drawing/2014/main" id="{36E53C07-522F-4B10-A3EB-2B90B50F1DB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0" y="3979704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13EA023-5F0E-474F-852C-FBF6744102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2792" y="1683417"/>
            <a:ext cx="1260000" cy="1488190"/>
          </a:xfrm>
          <a:prstGeom prst="rect">
            <a:avLst/>
          </a:prstGeom>
        </p:spPr>
      </p:pic>
      <p:pic>
        <p:nvPicPr>
          <p:cNvPr id="1026" name="Picture 2" descr="Owl With Books And Chalkboard Cute Clipart Teacher - Teacher Owl Clip Art,  Cliparts &amp; Cartoons - Jing.fm">
            <a:extLst>
              <a:ext uri="{FF2B5EF4-FFF2-40B4-BE49-F238E27FC236}">
                <a16:creationId xmlns:a16="http://schemas.microsoft.com/office/drawing/2014/main" id="{0D390E55-1F93-49CB-B8A9-358C8D4A69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45" y="3118281"/>
            <a:ext cx="7165975" cy="2513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B1E5580-B327-4A2D-8D20-4126B56670ED}"/>
              </a:ext>
            </a:extLst>
          </p:cNvPr>
          <p:cNvSpPr/>
          <p:nvPr/>
        </p:nvSpPr>
        <p:spPr>
          <a:xfrm>
            <a:off x="2324284" y="3249819"/>
            <a:ext cx="3939922" cy="5398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  <a:latin typeface="Comic Sans MS" pitchFamily="66" charset="0"/>
                <a:ea typeface="+mj-ea"/>
                <a:cs typeface="+mj-cs"/>
              </a:rPr>
              <a:t>Number name (In words )</a:t>
            </a:r>
            <a:endParaRPr kumimoji="0" lang="en-US" sz="1800" b="0" i="0" u="none" strike="noStrike" kern="1200" cap="none" spc="0" normalizeH="0" baseline="0" noProof="0" dirty="0">
              <a:ln>
                <a:solidFill>
                  <a:srgbClr val="FFFF00"/>
                </a:solidFill>
              </a:ln>
              <a:solidFill>
                <a:srgbClr val="FFFF00"/>
              </a:solidFill>
              <a:effectLst/>
              <a:uLnTx/>
              <a:uFillTx/>
              <a:latin typeface="Comic Sans MS" pitchFamily="66" charset="0"/>
              <a:ea typeface="+mj-ea"/>
              <a:cs typeface="+mj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7E6A8A6-EEEE-40F5-AA9B-F0E87549EF4A}"/>
              </a:ext>
            </a:extLst>
          </p:cNvPr>
          <p:cNvSpPr/>
          <p:nvPr/>
        </p:nvSpPr>
        <p:spPr>
          <a:xfrm>
            <a:off x="3064827" y="4366947"/>
            <a:ext cx="2997969" cy="5398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000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latin typeface="Comic Sans MS" pitchFamily="66" charset="0"/>
                <a:ea typeface="+mj-ea"/>
                <a:cs typeface="+mj-cs"/>
              </a:rPr>
              <a:t>Two hundred and fifty</a:t>
            </a:r>
            <a:endParaRPr kumimoji="0" lang="en-US" sz="3000" b="0" i="0" u="none" strike="noStrike" kern="1200" cap="none" spc="0" normalizeH="0" baseline="0" noProof="0" dirty="0">
              <a:ln>
                <a:solidFill>
                  <a:srgbClr val="FF0000"/>
                </a:solidFill>
              </a:ln>
              <a:solidFill>
                <a:srgbClr val="FF0000"/>
              </a:solidFill>
              <a:effectLst/>
              <a:uLnTx/>
              <a:uFillTx/>
              <a:latin typeface="Comic Sans MS" pitchFamily="66" charset="0"/>
              <a:ea typeface="+mj-ea"/>
              <a:cs typeface="+mj-cs"/>
            </a:endParaRPr>
          </a:p>
        </p:txBody>
      </p:sp>
      <p:pic>
        <p:nvPicPr>
          <p:cNvPr id="1028" name="Picture 4" descr="Pooh Pooh And Piglet GIF - Pooh PoohAndPiglet Study - Discover &amp; Share GIFs">
            <a:extLst>
              <a:ext uri="{FF2B5EF4-FFF2-40B4-BE49-F238E27FC236}">
                <a16:creationId xmlns:a16="http://schemas.microsoft.com/office/drawing/2014/main" id="{6F858995-6F85-4FFD-9C59-79818BF018A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2879" y="12699"/>
            <a:ext cx="1941168" cy="1397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One Block Illustration - Twinkl">
            <a:extLst>
              <a:ext uri="{FF2B5EF4-FFF2-40B4-BE49-F238E27FC236}">
                <a16:creationId xmlns:a16="http://schemas.microsoft.com/office/drawing/2014/main" id="{4551EC9A-5E43-40A4-B1C0-F8AA0DC2C0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/>
          <a:srcRect l="24428" r="23664"/>
          <a:stretch>
            <a:fillRect/>
          </a:stretch>
        </p:blipFill>
        <p:spPr bwMode="auto">
          <a:xfrm>
            <a:off x="6068917" y="1172839"/>
            <a:ext cx="368758" cy="355202"/>
          </a:xfrm>
          <a:prstGeom prst="rect">
            <a:avLst/>
          </a:prstGeom>
          <a:noFill/>
        </p:spPr>
      </p:pic>
      <p:pic>
        <p:nvPicPr>
          <p:cNvPr id="17" name="Picture 4" descr="One Block Illustration - Twinkl">
            <a:extLst>
              <a:ext uri="{FF2B5EF4-FFF2-40B4-BE49-F238E27FC236}">
                <a16:creationId xmlns:a16="http://schemas.microsoft.com/office/drawing/2014/main" id="{E956AFE7-DC3E-4734-85E5-DCC76B6166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/>
          <a:srcRect l="24428" r="23664"/>
          <a:stretch>
            <a:fillRect/>
          </a:stretch>
        </p:blipFill>
        <p:spPr bwMode="auto">
          <a:xfrm>
            <a:off x="6526117" y="1172258"/>
            <a:ext cx="368758" cy="355202"/>
          </a:xfrm>
          <a:prstGeom prst="rect">
            <a:avLst/>
          </a:prstGeom>
          <a:noFill/>
        </p:spPr>
      </p:pic>
      <p:pic>
        <p:nvPicPr>
          <p:cNvPr id="19" name="Picture 4" descr="One Block Illustration - Twinkl">
            <a:extLst>
              <a:ext uri="{FF2B5EF4-FFF2-40B4-BE49-F238E27FC236}">
                <a16:creationId xmlns:a16="http://schemas.microsoft.com/office/drawing/2014/main" id="{30C4CE1E-3792-4C2A-8989-E52313184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/>
          <a:srcRect l="24428" r="23664"/>
          <a:stretch>
            <a:fillRect/>
          </a:stretch>
        </p:blipFill>
        <p:spPr bwMode="auto">
          <a:xfrm>
            <a:off x="6068917" y="1553258"/>
            <a:ext cx="368758" cy="355202"/>
          </a:xfrm>
          <a:prstGeom prst="rect">
            <a:avLst/>
          </a:prstGeom>
          <a:noFill/>
        </p:spPr>
      </p:pic>
      <p:pic>
        <p:nvPicPr>
          <p:cNvPr id="20" name="Picture 4" descr="One Block Illustration - Twinkl">
            <a:extLst>
              <a:ext uri="{FF2B5EF4-FFF2-40B4-BE49-F238E27FC236}">
                <a16:creationId xmlns:a16="http://schemas.microsoft.com/office/drawing/2014/main" id="{C1A003B2-F6CC-4637-89D1-1A42B9123C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/>
          <a:srcRect l="24428" r="23664"/>
          <a:stretch>
            <a:fillRect/>
          </a:stretch>
        </p:blipFill>
        <p:spPr bwMode="auto">
          <a:xfrm>
            <a:off x="6504781" y="1567265"/>
            <a:ext cx="368758" cy="355202"/>
          </a:xfrm>
          <a:prstGeom prst="rect">
            <a:avLst/>
          </a:prstGeom>
          <a:noFill/>
        </p:spPr>
      </p:pic>
      <p:pic>
        <p:nvPicPr>
          <p:cNvPr id="21" name="Picture 4" descr="One Block Illustration - Twinkl">
            <a:extLst>
              <a:ext uri="{FF2B5EF4-FFF2-40B4-BE49-F238E27FC236}">
                <a16:creationId xmlns:a16="http://schemas.microsoft.com/office/drawing/2014/main" id="{7B7A089D-7E91-4203-9C99-DE36293CBC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/>
          <a:srcRect l="24428" r="23664"/>
          <a:stretch>
            <a:fillRect/>
          </a:stretch>
        </p:blipFill>
        <p:spPr bwMode="auto">
          <a:xfrm>
            <a:off x="6068917" y="1934258"/>
            <a:ext cx="368758" cy="355202"/>
          </a:xfrm>
          <a:prstGeom prst="rect">
            <a:avLst/>
          </a:prstGeom>
          <a:noFill/>
        </p:spPr>
      </p:pic>
      <p:pic>
        <p:nvPicPr>
          <p:cNvPr id="22" name="Picture 4" descr="One Block Illustration - Twinkl">
            <a:extLst>
              <a:ext uri="{FF2B5EF4-FFF2-40B4-BE49-F238E27FC236}">
                <a16:creationId xmlns:a16="http://schemas.microsoft.com/office/drawing/2014/main" id="{77EE136F-0472-463A-B0B2-B5696E0D2F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/>
          <a:srcRect l="24428" r="23664"/>
          <a:stretch>
            <a:fillRect/>
          </a:stretch>
        </p:blipFill>
        <p:spPr bwMode="auto">
          <a:xfrm>
            <a:off x="6526117" y="1934258"/>
            <a:ext cx="368758" cy="355202"/>
          </a:xfrm>
          <a:prstGeom prst="rect">
            <a:avLst/>
          </a:prstGeom>
          <a:noFill/>
        </p:spPr>
      </p:pic>
      <p:pic>
        <p:nvPicPr>
          <p:cNvPr id="23" name="Picture 4" descr="One Block Illustration - Twinkl">
            <a:extLst>
              <a:ext uri="{FF2B5EF4-FFF2-40B4-BE49-F238E27FC236}">
                <a16:creationId xmlns:a16="http://schemas.microsoft.com/office/drawing/2014/main" id="{2EDAED1E-411E-44AF-905A-68174E271F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/>
          <a:srcRect l="24428" r="23664"/>
          <a:stretch>
            <a:fillRect/>
          </a:stretch>
        </p:blipFill>
        <p:spPr bwMode="auto">
          <a:xfrm>
            <a:off x="6068917" y="2315258"/>
            <a:ext cx="368758" cy="355202"/>
          </a:xfrm>
          <a:prstGeom prst="rect">
            <a:avLst/>
          </a:prstGeom>
          <a:noFill/>
        </p:spPr>
      </p:pic>
      <p:pic>
        <p:nvPicPr>
          <p:cNvPr id="24" name="Picture 4" descr="One Block Illustration - Twinkl">
            <a:extLst>
              <a:ext uri="{FF2B5EF4-FFF2-40B4-BE49-F238E27FC236}">
                <a16:creationId xmlns:a16="http://schemas.microsoft.com/office/drawing/2014/main" id="{9E228DA4-DC62-4E5C-8B60-BAACADA884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/>
          <a:srcRect l="24428" r="23664"/>
          <a:stretch>
            <a:fillRect/>
          </a:stretch>
        </p:blipFill>
        <p:spPr bwMode="auto">
          <a:xfrm>
            <a:off x="6519996" y="2309362"/>
            <a:ext cx="381000" cy="366993"/>
          </a:xfrm>
          <a:prstGeom prst="rect">
            <a:avLst/>
          </a:prstGeom>
          <a:noFill/>
        </p:spPr>
      </p:pic>
      <p:pic>
        <p:nvPicPr>
          <p:cNvPr id="25" name="Picture 4" descr="One Block Illustration - Twinkl">
            <a:extLst>
              <a:ext uri="{FF2B5EF4-FFF2-40B4-BE49-F238E27FC236}">
                <a16:creationId xmlns:a16="http://schemas.microsoft.com/office/drawing/2014/main" id="{0FDCF0D1-8325-4CAB-9D3E-64F51CE2C9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/>
          <a:srcRect l="24428" r="23664"/>
          <a:stretch>
            <a:fillRect/>
          </a:stretch>
        </p:blipFill>
        <p:spPr bwMode="auto">
          <a:xfrm>
            <a:off x="6062796" y="2716272"/>
            <a:ext cx="343523" cy="366993"/>
          </a:xfrm>
          <a:prstGeom prst="rect">
            <a:avLst/>
          </a:prstGeom>
          <a:noFill/>
        </p:spPr>
      </p:pic>
      <p:pic>
        <p:nvPicPr>
          <p:cNvPr id="26" name="Picture 4" descr="One Block Illustration - Twinkl">
            <a:extLst>
              <a:ext uri="{FF2B5EF4-FFF2-40B4-BE49-F238E27FC236}">
                <a16:creationId xmlns:a16="http://schemas.microsoft.com/office/drawing/2014/main" id="{03E397AF-4D3D-43AF-8C16-6BC8611BD6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/>
          <a:srcRect l="24428" r="23664"/>
          <a:stretch>
            <a:fillRect/>
          </a:stretch>
        </p:blipFill>
        <p:spPr bwMode="auto">
          <a:xfrm>
            <a:off x="6525515" y="2722168"/>
            <a:ext cx="332486" cy="355202"/>
          </a:xfrm>
          <a:prstGeom prst="rect">
            <a:avLst/>
          </a:prstGeom>
          <a:noFill/>
        </p:spPr>
      </p:pic>
      <p:sp>
        <p:nvSpPr>
          <p:cNvPr id="29" name="Rounded Rectangular Callout 63">
            <a:extLst>
              <a:ext uri="{FF2B5EF4-FFF2-40B4-BE49-F238E27FC236}">
                <a16:creationId xmlns:a16="http://schemas.microsoft.com/office/drawing/2014/main" id="{69F71E74-8E60-4087-8233-73D8529D6B3C}"/>
              </a:ext>
            </a:extLst>
          </p:cNvPr>
          <p:cNvSpPr/>
          <p:nvPr/>
        </p:nvSpPr>
        <p:spPr>
          <a:xfrm>
            <a:off x="7176470" y="3021251"/>
            <a:ext cx="1715469" cy="1198808"/>
          </a:xfrm>
          <a:prstGeom prst="wedgeRoundRectCallout">
            <a:avLst>
              <a:gd name="adj1" fmla="val -156470"/>
              <a:gd name="adj2" fmla="val -47958"/>
              <a:gd name="adj3" fmla="val 16667"/>
            </a:avLst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>
              <a:ln>
                <a:solidFill>
                  <a:srgbClr val="FF0000"/>
                </a:solidFill>
              </a:ln>
              <a:solidFill>
                <a:srgbClr val="FF0000"/>
              </a:solidFill>
              <a:latin typeface="Comic Sans MS" pitchFamily="66" charset="0"/>
            </a:endParaRPr>
          </a:p>
          <a:p>
            <a:pPr algn="ctr"/>
            <a:r>
              <a:rPr lang="en-US" sz="1600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latin typeface="Comic Sans MS" pitchFamily="66" charset="0"/>
              </a:rPr>
              <a:t>1 ten  = 10</a:t>
            </a:r>
          </a:p>
          <a:p>
            <a:pPr algn="ctr"/>
            <a:r>
              <a:rPr lang="en-US" sz="1600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latin typeface="Comic Sans MS" pitchFamily="66" charset="0"/>
              </a:rPr>
              <a:t>2 tens = 20</a:t>
            </a:r>
          </a:p>
          <a:p>
            <a:pPr algn="ctr"/>
            <a:r>
              <a:rPr lang="en-US" sz="1600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latin typeface="Comic Sans MS" pitchFamily="66" charset="0"/>
              </a:rPr>
              <a:t>3 tens = 30</a:t>
            </a:r>
          </a:p>
          <a:p>
            <a:pPr algn="ctr"/>
            <a:r>
              <a:rPr lang="en-US" sz="1600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latin typeface="Comic Sans MS" pitchFamily="66" charset="0"/>
              </a:rPr>
              <a:t>4 tens = 40</a:t>
            </a:r>
          </a:p>
          <a:p>
            <a:pPr algn="ctr"/>
            <a:r>
              <a:rPr lang="en-US" sz="1600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latin typeface="Comic Sans MS" pitchFamily="66" charset="0"/>
              </a:rPr>
              <a:t>5 tens = 50</a:t>
            </a:r>
          </a:p>
          <a:p>
            <a:pPr algn="ctr"/>
            <a:endParaRPr lang="en-US" dirty="0">
              <a:ln>
                <a:solidFill>
                  <a:srgbClr val="00B0F0"/>
                </a:solidFill>
              </a:ln>
              <a:solidFill>
                <a:srgbClr val="00B0F0"/>
              </a:solidFill>
              <a:latin typeface="Comic Sans MS" pitchFamily="66" charset="0"/>
            </a:endParaRPr>
          </a:p>
        </p:txBody>
      </p:sp>
      <p:sp>
        <p:nvSpPr>
          <p:cNvPr id="30" name="Rounded Rectangular Callout 63">
            <a:extLst>
              <a:ext uri="{FF2B5EF4-FFF2-40B4-BE49-F238E27FC236}">
                <a16:creationId xmlns:a16="http://schemas.microsoft.com/office/drawing/2014/main" id="{F55A7BAE-355E-402F-B46E-C30ED4F142E2}"/>
              </a:ext>
            </a:extLst>
          </p:cNvPr>
          <p:cNvSpPr/>
          <p:nvPr/>
        </p:nvSpPr>
        <p:spPr>
          <a:xfrm flipH="1">
            <a:off x="-196291" y="3203262"/>
            <a:ext cx="1715469" cy="1198808"/>
          </a:xfrm>
          <a:prstGeom prst="wedgeRoundRectCallout">
            <a:avLst>
              <a:gd name="adj1" fmla="val -103850"/>
              <a:gd name="adj2" fmla="val -78273"/>
              <a:gd name="adj3" fmla="val 16667"/>
            </a:avLst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>
              <a:ln>
                <a:solidFill>
                  <a:srgbClr val="FF0000"/>
                </a:solidFill>
              </a:ln>
              <a:solidFill>
                <a:srgbClr val="FF0000"/>
              </a:solidFill>
              <a:latin typeface="Comic Sans MS" pitchFamily="66" charset="0"/>
            </a:endParaRPr>
          </a:p>
          <a:p>
            <a:pPr algn="ctr"/>
            <a:r>
              <a:rPr lang="en-US" sz="1600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latin typeface="Comic Sans MS" pitchFamily="66" charset="0"/>
              </a:rPr>
              <a:t>1 hundred  = 100</a:t>
            </a:r>
          </a:p>
          <a:p>
            <a:pPr algn="ctr"/>
            <a:r>
              <a:rPr lang="en-US" sz="1600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latin typeface="Comic Sans MS" pitchFamily="66" charset="0"/>
              </a:rPr>
              <a:t>2 hundreds = 200</a:t>
            </a:r>
          </a:p>
          <a:p>
            <a:pPr algn="ctr"/>
            <a:endParaRPr lang="en-US" sz="1600" dirty="0">
              <a:ln>
                <a:solidFill>
                  <a:srgbClr val="FF0000"/>
                </a:solidFill>
              </a:ln>
              <a:solidFill>
                <a:srgbClr val="FF0000"/>
              </a:solidFill>
              <a:latin typeface="Comic Sans MS" pitchFamily="66" charset="0"/>
            </a:endParaRPr>
          </a:p>
          <a:p>
            <a:pPr algn="ctr"/>
            <a:endParaRPr lang="en-US" dirty="0">
              <a:ln>
                <a:solidFill>
                  <a:srgbClr val="00B0F0"/>
                </a:solidFill>
              </a:ln>
              <a:solidFill>
                <a:srgbClr val="00B0F0"/>
              </a:solidFill>
              <a:latin typeface="Comic Sans MS" pitchFamily="66" charset="0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D96BEF77-DBB9-4EC1-A699-577048B7D41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r="19242"/>
          <a:stretch/>
        </p:blipFill>
        <p:spPr>
          <a:xfrm>
            <a:off x="3919844" y="1190321"/>
            <a:ext cx="325342" cy="18000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3FAD1101-82B9-4B7B-B038-A331726358C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r="19242"/>
          <a:stretch/>
        </p:blipFill>
        <p:spPr>
          <a:xfrm>
            <a:off x="4259875" y="1204621"/>
            <a:ext cx="325342" cy="18000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3B57AB14-4409-4270-9E3A-B771D7741EA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r="19242"/>
          <a:stretch/>
        </p:blipFill>
        <p:spPr>
          <a:xfrm>
            <a:off x="4599906" y="1204621"/>
            <a:ext cx="325342" cy="18000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0B3AEE59-9AAB-43CE-8E5D-D8CA29719D6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r="19242"/>
          <a:stretch/>
        </p:blipFill>
        <p:spPr>
          <a:xfrm>
            <a:off x="4953533" y="1204621"/>
            <a:ext cx="325342" cy="180000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1B6C4C46-42E4-4A37-A3BD-3D04263091C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r="19242"/>
          <a:stretch/>
        </p:blipFill>
        <p:spPr>
          <a:xfrm>
            <a:off x="5293564" y="1226748"/>
            <a:ext cx="325342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841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7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8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1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2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5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6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9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0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3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4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6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7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8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1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2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4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5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6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8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9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0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2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3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4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>
                      <p:stCondLst>
                        <p:cond delay="indefinite"/>
                      </p:stCondLst>
                      <p:childTnLst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1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0" fill="hold">
                      <p:stCondLst>
                        <p:cond delay="indefinite"/>
                      </p:stCondLst>
                      <p:childTnLst>
                        <p:par>
                          <p:cTn id="191" fill="hold">
                            <p:stCondLst>
                              <p:cond delay="0"/>
                            </p:stCondLst>
                            <p:childTnLst>
                              <p:par>
                                <p:cTn id="19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>
                      <p:stCondLst>
                        <p:cond delay="indefinite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2" fill="hold">
                      <p:stCondLst>
                        <p:cond delay="indefinite"/>
                      </p:stCondLst>
                      <p:childTnLst>
                        <p:par>
                          <p:cTn id="203" fill="hold">
                            <p:stCondLst>
                              <p:cond delay="0"/>
                            </p:stCondLst>
                            <p:childTnLst>
                              <p:par>
                                <p:cTn id="204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06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4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5" fill="hold">
                      <p:stCondLst>
                        <p:cond delay="indefinite"/>
                      </p:stCondLst>
                      <p:childTnLst>
                        <p:par>
                          <p:cTn id="216" fill="hold">
                            <p:stCondLst>
                              <p:cond delay="0"/>
                            </p:stCondLst>
                            <p:childTnLst>
                              <p:par>
                                <p:cTn id="217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2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2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2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3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3" fill="hold">
                      <p:stCondLst>
                        <p:cond delay="indefinite"/>
                      </p:stCondLst>
                      <p:childTnLst>
                        <p:par>
                          <p:cTn id="234" fill="hold">
                            <p:stCondLst>
                              <p:cond delay="0"/>
                            </p:stCondLst>
                            <p:childTnLst>
                              <p:par>
                                <p:cTn id="2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7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10" grpId="0"/>
      <p:bldP spid="36" grpId="0" animBg="1"/>
      <p:bldP spid="33" grpId="0"/>
      <p:bldP spid="35" grpId="0"/>
      <p:bldP spid="2" grpId="0" animBg="1"/>
      <p:bldP spid="29" grpId="0" animBg="1"/>
      <p:bldP spid="30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nimals &amp; their habitat">
            <a:extLst>
              <a:ext uri="{FF2B5EF4-FFF2-40B4-BE49-F238E27FC236}">
                <a16:creationId xmlns:a16="http://schemas.microsoft.com/office/drawing/2014/main" id="{997B079D-8C70-4473-8BA0-B8E5A79D5B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3525" y="576263"/>
            <a:ext cx="6076950" cy="4562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1"/>
          <p:cNvSpPr txBox="1">
            <a:spLocks/>
          </p:cNvSpPr>
          <p:nvPr/>
        </p:nvSpPr>
        <p:spPr>
          <a:xfrm>
            <a:off x="3341444" y="666837"/>
            <a:ext cx="2998269" cy="548640"/>
          </a:xfrm>
          <a:prstGeom prst="rect">
            <a:avLst/>
          </a:prstGeom>
        </p:spPr>
        <p:txBody>
          <a:bodyPr vert="horz" lIns="72939" tIns="36470" rIns="72939" bIns="36470" rtlCol="0" anchor="ctr">
            <a:noAutofit/>
          </a:bodyPr>
          <a:lstStyle/>
          <a:p>
            <a:pPr defTabSz="729390">
              <a:spcBef>
                <a:spcPct val="0"/>
              </a:spcBef>
              <a:defRPr/>
            </a:pPr>
            <a:r>
              <a:rPr lang="en-US" sz="4500" dirty="0">
                <a:solidFill>
                  <a:srgbClr val="FFFF00"/>
                </a:solidFill>
                <a:latin typeface="Comic Sans MS" pitchFamily="66" charset="0"/>
                <a:ea typeface="+mj-ea"/>
                <a:cs typeface="+mj-cs"/>
              </a:rPr>
              <a:t>Activity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190B9401-A4CC-4D7F-B120-6F38DC62F97F}"/>
              </a:ext>
            </a:extLst>
          </p:cNvPr>
          <p:cNvSpPr txBox="1">
            <a:spLocks/>
          </p:cNvSpPr>
          <p:nvPr/>
        </p:nvSpPr>
        <p:spPr>
          <a:xfrm>
            <a:off x="1080655" y="2618948"/>
            <a:ext cx="2805545" cy="548640"/>
          </a:xfrm>
          <a:prstGeom prst="rect">
            <a:avLst/>
          </a:prstGeom>
        </p:spPr>
        <p:txBody>
          <a:bodyPr vert="horz" lIns="72939" tIns="36470" rIns="72939" bIns="36470" rtlCol="0" anchor="ctr">
            <a:noAutofit/>
          </a:bodyPr>
          <a:lstStyle/>
          <a:p>
            <a:pPr defTabSz="729390">
              <a:spcBef>
                <a:spcPct val="0"/>
              </a:spcBef>
              <a:defRPr/>
            </a:pPr>
            <a:r>
              <a:rPr lang="en-US" sz="3000" dirty="0">
                <a:solidFill>
                  <a:srgbClr val="00B0F0"/>
                </a:solidFill>
                <a:latin typeface="Comic Sans MS" pitchFamily="66" charset="0"/>
                <a:ea typeface="+mj-ea"/>
                <a:cs typeface="+mj-cs"/>
              </a:rPr>
              <a:t>152 ______</a:t>
            </a:r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2133600" y="1667481"/>
            <a:ext cx="4006625" cy="548640"/>
          </a:xfrm>
          <a:prstGeom prst="rect">
            <a:avLst/>
          </a:prstGeom>
        </p:spPr>
        <p:txBody>
          <a:bodyPr vert="horz" lIns="72939" tIns="36470" rIns="72939" bIns="36470" rtlCol="0" anchor="ctr">
            <a:normAutofit/>
          </a:bodyPr>
          <a:lstStyle/>
          <a:p>
            <a:pPr defTabSz="729390">
              <a:spcBef>
                <a:spcPct val="0"/>
              </a:spcBef>
              <a:defRPr/>
            </a:pPr>
            <a:r>
              <a:rPr lang="en-US" sz="2520" dirty="0">
                <a:solidFill>
                  <a:srgbClr val="FF0000"/>
                </a:solidFill>
                <a:latin typeface="Comic Sans MS" pitchFamily="66" charset="0"/>
                <a:ea typeface="+mj-ea"/>
                <a:cs typeface="+mj-cs"/>
              </a:rPr>
              <a:t>What comes after: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F2EB54AE-2A7A-4EB5-8DB3-4DF8B9D7EF5F}"/>
              </a:ext>
            </a:extLst>
          </p:cNvPr>
          <p:cNvSpPr txBox="1">
            <a:spLocks/>
          </p:cNvSpPr>
          <p:nvPr/>
        </p:nvSpPr>
        <p:spPr>
          <a:xfrm>
            <a:off x="1948241" y="2511253"/>
            <a:ext cx="803709" cy="548640"/>
          </a:xfrm>
          <a:prstGeom prst="rect">
            <a:avLst/>
          </a:prstGeom>
        </p:spPr>
        <p:txBody>
          <a:bodyPr vert="horz" lIns="72939" tIns="36470" rIns="72939" bIns="36470" rtlCol="0" anchor="ctr">
            <a:noAutofit/>
          </a:bodyPr>
          <a:lstStyle/>
          <a:p>
            <a:pPr defTabSz="729390">
              <a:spcBef>
                <a:spcPct val="0"/>
              </a:spcBef>
              <a:defRPr/>
            </a:pPr>
            <a:r>
              <a:rPr lang="en-US" sz="3000" dirty="0">
                <a:solidFill>
                  <a:srgbClr val="FF0000"/>
                </a:solidFill>
                <a:latin typeface="Comic Sans MS" pitchFamily="66" charset="0"/>
                <a:ea typeface="+mj-ea"/>
                <a:cs typeface="+mj-cs"/>
              </a:rPr>
              <a:t>153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190B9401-A4CC-4D7F-B120-6F38DC62F97F}"/>
              </a:ext>
            </a:extLst>
          </p:cNvPr>
          <p:cNvSpPr txBox="1">
            <a:spLocks/>
          </p:cNvSpPr>
          <p:nvPr/>
        </p:nvSpPr>
        <p:spPr>
          <a:xfrm>
            <a:off x="2930237" y="3512567"/>
            <a:ext cx="2805545" cy="548640"/>
          </a:xfrm>
          <a:prstGeom prst="rect">
            <a:avLst/>
          </a:prstGeom>
        </p:spPr>
        <p:txBody>
          <a:bodyPr vert="horz" lIns="72939" tIns="36470" rIns="72939" bIns="36470" rtlCol="0" anchor="ctr">
            <a:noAutofit/>
          </a:bodyPr>
          <a:lstStyle/>
          <a:p>
            <a:pPr defTabSz="729390">
              <a:spcBef>
                <a:spcPct val="0"/>
              </a:spcBef>
              <a:defRPr/>
            </a:pPr>
            <a:r>
              <a:rPr lang="en-US" sz="3000" dirty="0">
                <a:solidFill>
                  <a:srgbClr val="00B050"/>
                </a:solidFill>
                <a:latin typeface="Comic Sans MS" pitchFamily="66" charset="0"/>
                <a:ea typeface="+mj-ea"/>
                <a:cs typeface="+mj-cs"/>
              </a:rPr>
              <a:t>199 ______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F2EB54AE-2A7A-4EB5-8DB3-4DF8B9D7EF5F}"/>
              </a:ext>
            </a:extLst>
          </p:cNvPr>
          <p:cNvSpPr txBox="1">
            <a:spLocks/>
          </p:cNvSpPr>
          <p:nvPr/>
        </p:nvSpPr>
        <p:spPr>
          <a:xfrm>
            <a:off x="3886200" y="3385937"/>
            <a:ext cx="1066800" cy="548640"/>
          </a:xfrm>
          <a:prstGeom prst="rect">
            <a:avLst/>
          </a:prstGeom>
        </p:spPr>
        <p:txBody>
          <a:bodyPr vert="horz" lIns="72939" tIns="36470" rIns="72939" bIns="36470" rtlCol="0" anchor="ctr">
            <a:noAutofit/>
          </a:bodyPr>
          <a:lstStyle/>
          <a:p>
            <a:pPr defTabSz="729390">
              <a:spcBef>
                <a:spcPct val="0"/>
              </a:spcBef>
              <a:defRPr/>
            </a:pPr>
            <a:r>
              <a:rPr lang="en-US" sz="3000" dirty="0">
                <a:solidFill>
                  <a:srgbClr val="FF0000"/>
                </a:solidFill>
                <a:latin typeface="Comic Sans MS" pitchFamily="66" charset="0"/>
                <a:ea typeface="+mj-ea"/>
                <a:cs typeface="+mj-cs"/>
              </a:rPr>
              <a:t>200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190B9401-A4CC-4D7F-B120-6F38DC62F97F}"/>
              </a:ext>
            </a:extLst>
          </p:cNvPr>
          <p:cNvSpPr txBox="1">
            <a:spLocks/>
          </p:cNvSpPr>
          <p:nvPr/>
        </p:nvSpPr>
        <p:spPr>
          <a:xfrm>
            <a:off x="5413664" y="4416575"/>
            <a:ext cx="2805545" cy="548640"/>
          </a:xfrm>
          <a:prstGeom prst="rect">
            <a:avLst/>
          </a:prstGeom>
        </p:spPr>
        <p:txBody>
          <a:bodyPr vert="horz" lIns="72939" tIns="36470" rIns="72939" bIns="36470" rtlCol="0" anchor="ctr">
            <a:noAutofit/>
          </a:bodyPr>
          <a:lstStyle/>
          <a:p>
            <a:pPr defTabSz="729390">
              <a:spcBef>
                <a:spcPct val="0"/>
              </a:spcBef>
              <a:defRPr/>
            </a:pPr>
            <a:r>
              <a:rPr lang="en-US" sz="3000" dirty="0">
                <a:solidFill>
                  <a:srgbClr val="7030A0"/>
                </a:solidFill>
                <a:latin typeface="Comic Sans MS" pitchFamily="66" charset="0"/>
                <a:ea typeface="+mj-ea"/>
                <a:cs typeface="+mj-cs"/>
              </a:rPr>
              <a:t>249 ______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F2EB54AE-2A7A-4EB5-8DB3-4DF8B9D7EF5F}"/>
              </a:ext>
            </a:extLst>
          </p:cNvPr>
          <p:cNvSpPr txBox="1">
            <a:spLocks/>
          </p:cNvSpPr>
          <p:nvPr/>
        </p:nvSpPr>
        <p:spPr>
          <a:xfrm>
            <a:off x="6414581" y="4319271"/>
            <a:ext cx="976819" cy="548640"/>
          </a:xfrm>
          <a:prstGeom prst="rect">
            <a:avLst/>
          </a:prstGeom>
        </p:spPr>
        <p:txBody>
          <a:bodyPr vert="horz" lIns="72939" tIns="36470" rIns="72939" bIns="36470" rtlCol="0" anchor="ctr">
            <a:noAutofit/>
          </a:bodyPr>
          <a:lstStyle/>
          <a:p>
            <a:pPr defTabSz="729390">
              <a:spcBef>
                <a:spcPct val="0"/>
              </a:spcBef>
              <a:defRPr/>
            </a:pPr>
            <a:r>
              <a:rPr lang="en-US" sz="3000" dirty="0">
                <a:solidFill>
                  <a:srgbClr val="FF0000"/>
                </a:solidFill>
                <a:latin typeface="Comic Sans MS" pitchFamily="66" charset="0"/>
                <a:ea typeface="+mj-ea"/>
                <a:cs typeface="+mj-cs"/>
              </a:rPr>
              <a:t>250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44162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134"/>
    </mc:Choice>
    <mc:Fallback xmlns="">
      <p:transition spd="slow" advTm="201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14" grpId="0"/>
      <p:bldP spid="15" grpId="0"/>
      <p:bldP spid="19" grpId="0"/>
      <p:bldP spid="20" grpId="0"/>
      <p:bldP spid="21" grpId="0"/>
      <p:bldP spid="22" grpId="0"/>
      <p:bldP spid="23" grpId="0"/>
    </p:bldLst>
  </p:timing>
  <p:extLst>
    <p:ext uri="{3A86A75C-4F4B-4683-9AE1-C65F6400EC91}">
      <p14:laserTraceLst xmlns:p14="http://schemas.microsoft.com/office/powerpoint/2010/main">
        <p14:tracePtLst>
          <p14:tracePt t="4806" x="1701800" y="2916238"/>
          <p14:tracePt t="4818" x="1714500" y="2916238"/>
          <p14:tracePt t="4831" x="1727200" y="2916238"/>
          <p14:tracePt t="4845" x="1752600" y="2916238"/>
          <p14:tracePt t="4850" x="1765300" y="2916238"/>
          <p14:tracePt t="4857" x="1790700" y="2903538"/>
          <p14:tracePt t="4863" x="1827213" y="2890838"/>
          <p14:tracePt t="4872" x="1865313" y="2890838"/>
          <p14:tracePt t="4876" x="1914525" y="2890838"/>
          <p14:tracePt t="4883" x="1952625" y="2890838"/>
          <p14:tracePt t="4890" x="1978025" y="2878138"/>
          <p14:tracePt t="4896" x="2014538" y="2878138"/>
          <p14:tracePt t="4902" x="2052638" y="2878138"/>
          <p14:tracePt t="4922" x="2116138" y="2878138"/>
          <p14:tracePt t="4923" x="2152650" y="2878138"/>
          <p14:tracePt t="4928" x="2178050" y="2878138"/>
          <p14:tracePt t="4935" x="2203450" y="2878138"/>
          <p14:tracePt t="4941" x="2228850" y="2878138"/>
          <p14:tracePt t="4948" x="2252663" y="2878138"/>
          <p14:tracePt t="4956" x="2278063" y="2878138"/>
          <p14:tracePt t="4962" x="2303463" y="2878138"/>
          <p14:tracePt t="4967" x="2328863" y="2878138"/>
          <p14:tracePt t="4973" x="2339975" y="2878138"/>
          <p14:tracePt t="4980" x="2352675" y="2878138"/>
          <p14:tracePt t="4989" x="2378075" y="2878138"/>
          <p14:tracePt t="4999" x="2390775" y="2878138"/>
          <p14:tracePt t="5006" x="2403475" y="2878138"/>
          <p14:tracePt t="5013" x="2416175" y="2878138"/>
          <p14:tracePt t="5018" x="2428875" y="2878138"/>
          <p14:tracePt t="5025" x="2441575" y="2878138"/>
          <p14:tracePt t="5031" x="2452688" y="2878138"/>
          <p14:tracePt t="5040" x="2478088" y="2878138"/>
          <p14:tracePt t="5044" x="2503488" y="2878138"/>
          <p14:tracePt t="5051" x="2541588" y="2878138"/>
          <p14:tracePt t="5057" x="2565400" y="2878138"/>
          <p14:tracePt t="5064" x="2590800" y="2878138"/>
          <p14:tracePt t="5070" x="2603500" y="2878138"/>
          <p14:tracePt t="5077" x="2616200" y="2878138"/>
          <p14:tracePt t="5083" x="2628900" y="2878138"/>
          <p14:tracePt t="5090" x="2641600" y="2878138"/>
          <p14:tracePt t="5096" x="2654300" y="2878138"/>
          <p14:tracePt t="5103" x="2667000" y="2878138"/>
          <p14:tracePt t="5109" x="2678113" y="2878138"/>
          <p14:tracePt t="5115" x="2703513" y="2878138"/>
          <p14:tracePt t="5123" x="2716213" y="2878138"/>
          <p14:tracePt t="5129" x="2728913" y="2878138"/>
          <p14:tracePt t="5135" x="2754313" y="2878138"/>
          <p14:tracePt t="5141" x="2778125" y="2878138"/>
          <p14:tracePt t="5147" x="2803525" y="2878138"/>
          <p14:tracePt t="5157" x="2828925" y="2878138"/>
          <p14:tracePt t="5160" x="2841625" y="2890838"/>
          <p14:tracePt t="5166" x="2854325" y="2890838"/>
          <p14:tracePt t="5173" x="2879725" y="2890838"/>
          <p14:tracePt t="5180" x="2890838" y="2890838"/>
          <p14:tracePt t="5185" x="2903538" y="2890838"/>
          <p14:tracePt t="5193" x="2928938" y="2890838"/>
          <p14:tracePt t="5207" x="2941638" y="2890838"/>
          <p14:tracePt t="5212" x="2954338" y="2890838"/>
          <p14:tracePt t="5218" x="2967038" y="2890838"/>
          <p14:tracePt t="5224" x="2979738" y="2890838"/>
          <p14:tracePt t="5231" x="3003550" y="2890838"/>
          <p14:tracePt t="5240" x="3016250" y="2890838"/>
          <p14:tracePt t="5244" x="3028950" y="2890838"/>
          <p14:tracePt t="5250" x="3054350" y="2890838"/>
          <p14:tracePt t="5263" x="3067050" y="2890838"/>
          <p14:tracePt t="5276" x="3079750" y="2890838"/>
          <p14:tracePt t="5296" x="3092450" y="2890838"/>
          <p14:tracePt t="5301" x="3103563" y="2890838"/>
          <p14:tracePt t="5573" x="3116263" y="2890838"/>
          <p14:tracePt t="5586" x="3141663" y="2890838"/>
          <p14:tracePt t="5593" x="3179763" y="2890838"/>
          <p14:tracePt t="5599" x="3241675" y="2878138"/>
          <p14:tracePt t="5608" x="3317875" y="2878138"/>
          <p14:tracePt t="5613" x="3429000" y="2852738"/>
          <p14:tracePt t="5618" x="3541713" y="2840038"/>
          <p14:tracePt t="5625" x="3654425" y="2840038"/>
          <p14:tracePt t="5632" x="3805238" y="2828925"/>
          <p14:tracePt t="5638" x="3943350" y="2816225"/>
          <p14:tracePt t="5644" x="4081463" y="2816225"/>
          <p14:tracePt t="5650" x="4156075" y="2816225"/>
          <p14:tracePt t="5658" x="4243388" y="2816225"/>
          <p14:tracePt t="5664" x="4318000" y="2816225"/>
          <p14:tracePt t="5670" x="4394200" y="2816225"/>
          <p14:tracePt t="5676" x="4468813" y="2816225"/>
          <p14:tracePt t="5683" x="4530725" y="2816225"/>
          <p14:tracePt t="5691" x="4581525" y="2816225"/>
          <p14:tracePt t="5696" x="4656138" y="2816225"/>
          <p14:tracePt t="5702" x="4706938" y="2816225"/>
          <p14:tracePt t="5709" x="4743450" y="2816225"/>
          <p14:tracePt t="5716" x="4768850" y="2816225"/>
          <p14:tracePt t="5725" x="4806950" y="2816225"/>
          <p14:tracePt t="5728" x="4832350" y="2816225"/>
          <p14:tracePt t="5735" x="4868863" y="2816225"/>
          <p14:tracePt t="5741" x="4919663" y="2816225"/>
          <p14:tracePt t="5747" x="4956175" y="2828925"/>
          <p14:tracePt t="5753" x="5006975" y="2840038"/>
          <p14:tracePt t="5760" x="5032375" y="2840038"/>
          <p14:tracePt t="5766" x="5045075" y="2840038"/>
          <p14:tracePt t="5775" x="5057775" y="2840038"/>
          <p14:tracePt t="5779" x="5068888" y="2840038"/>
          <p14:tracePt t="5785" x="5081588" y="2840038"/>
          <p14:tracePt t="5792" x="5094288" y="2852738"/>
          <p14:tracePt t="5799" x="5119688" y="2852738"/>
          <p14:tracePt t="5805" x="5132388" y="2865438"/>
          <p14:tracePt t="5811" x="5157788" y="2865438"/>
          <p14:tracePt t="5817" x="5181600" y="2878138"/>
          <p14:tracePt t="5825" x="5219700" y="2878138"/>
          <p14:tracePt t="5831" x="5232400" y="2878138"/>
          <p14:tracePt t="5837" x="5245100" y="2878138"/>
          <p14:tracePt t="5843" x="5257800" y="2878138"/>
          <p14:tracePt t="5859" x="5270500" y="2878138"/>
          <p14:tracePt t="5869" x="5281613" y="2878138"/>
          <p14:tracePt t="5876" x="5294313" y="2878138"/>
          <p14:tracePt t="5901" x="5307013" y="2878138"/>
          <p14:tracePt t="5923" x="5319713" y="2878138"/>
          <p14:tracePt t="5946" x="5332413" y="2878138"/>
          <p14:tracePt t="6180" x="5332413" y="2865438"/>
          <p14:tracePt t="6199" x="5345113" y="2852738"/>
          <p14:tracePt t="6209" x="5357813" y="2852738"/>
          <p14:tracePt t="6212" x="5394325" y="2852738"/>
          <p14:tracePt t="6219" x="5432425" y="2852738"/>
          <p14:tracePt t="6226" x="5495925" y="2840038"/>
          <p14:tracePt t="6232" x="5595938" y="2840038"/>
          <p14:tracePt t="6238" x="5695950" y="2840038"/>
          <p14:tracePt t="6244" x="5795963" y="2840038"/>
          <p14:tracePt t="6250" x="5870575" y="2840038"/>
          <p14:tracePt t="6259" x="5932488" y="2840038"/>
          <p14:tracePt t="6264" x="6021388" y="2840038"/>
          <p14:tracePt t="6270" x="6108700" y="2852738"/>
          <p14:tracePt t="6277" x="6157913" y="2865438"/>
          <p14:tracePt t="6284" x="6221413" y="2865438"/>
          <p14:tracePt t="6292" x="6296025" y="2865438"/>
          <p14:tracePt t="6296" x="6370638" y="2878138"/>
          <p14:tracePt t="6302" x="6421438" y="2890838"/>
          <p14:tracePt t="6309" x="6483350" y="2916238"/>
          <p14:tracePt t="6316" x="6521450" y="2928938"/>
          <p14:tracePt t="6321" x="6584950" y="2941638"/>
          <p14:tracePt t="6328" x="6659563" y="2941638"/>
          <p14:tracePt t="6335" x="6708775" y="2952750"/>
          <p14:tracePt t="6342" x="6746875" y="2952750"/>
          <p14:tracePt t="6348" x="6772275" y="2952750"/>
          <p14:tracePt t="6354" x="6797675" y="2965450"/>
          <p14:tracePt t="6360" x="6821488" y="2965450"/>
          <p14:tracePt t="6366" x="6834188" y="2965450"/>
          <p14:tracePt t="6376" x="6846888" y="2965450"/>
          <p14:tracePt t="6379" x="6872288" y="2978150"/>
          <p14:tracePt t="6386" x="6884988" y="2978150"/>
          <p14:tracePt t="6394" x="6897688" y="2990850"/>
          <p14:tracePt t="6400" x="6934200" y="2990850"/>
          <p14:tracePt t="6405" x="6959600" y="2990850"/>
          <p14:tracePt t="6412" x="6985000" y="2990850"/>
          <p14:tracePt t="6418" x="6997700" y="3003550"/>
          <p14:tracePt t="6427" x="7010400" y="3003550"/>
          <p14:tracePt t="6437" x="7021513" y="3003550"/>
          <p14:tracePt t="6444" x="7034213" y="3016250"/>
          <p14:tracePt t="6450" x="7046913" y="3016250"/>
          <p14:tracePt t="6463" x="7059613" y="3016250"/>
          <p14:tracePt t="6477" x="7072313" y="3016250"/>
          <p14:tracePt t="6488" x="7085013" y="3016250"/>
          <p14:tracePt t="6494" x="7097713" y="3016250"/>
          <p14:tracePt t="6514" x="7110413" y="3016250"/>
          <p14:tracePt t="6533" x="7123113" y="3016250"/>
          <p14:tracePt t="6545" x="7134225" y="3016250"/>
          <p14:tracePt t="6552" x="7146925" y="3016250"/>
          <p14:tracePt t="6565" x="7159625" y="3016250"/>
          <p14:tracePt t="6578" x="7172325" y="3016250"/>
          <p14:tracePt t="6584" x="7185025" y="3016250"/>
          <p14:tracePt t="6594" x="7197725" y="3016250"/>
          <p14:tracePt t="6616" x="7210425" y="3016250"/>
          <p14:tracePt t="6629" x="7223125" y="3016250"/>
          <p14:tracePt t="6643" x="7235825" y="3016250"/>
          <p14:tracePt t="6649" x="7246938" y="3016250"/>
          <p14:tracePt t="6661" x="7259638" y="3016250"/>
          <p14:tracePt t="6677" x="7272338" y="3016250"/>
          <p14:tracePt t="6686" x="7297738" y="3016250"/>
          <p14:tracePt t="6693" x="7310438" y="3016250"/>
          <p14:tracePt t="6699" x="7323138" y="3016250"/>
          <p14:tracePt t="6706" x="7348538" y="3016250"/>
          <p14:tracePt t="6712" x="7372350" y="3016250"/>
          <p14:tracePt t="6728" x="7385050" y="3016250"/>
          <p14:tracePt t="6737" x="7397750" y="3016250"/>
          <p14:tracePt t="6744" x="7410450" y="3016250"/>
          <p14:tracePt t="6757" x="7423150" y="3016250"/>
          <p14:tracePt t="7099" x="7410450" y="3016250"/>
          <p14:tracePt t="7106" x="7246938" y="3065463"/>
          <p14:tracePt t="7113" x="6972300" y="3165475"/>
          <p14:tracePt t="7119" x="6646863" y="3278188"/>
          <p14:tracePt t="7128" x="6359525" y="3416300"/>
          <p14:tracePt t="7132" x="6070600" y="3529013"/>
          <p14:tracePt t="7139" x="5821363" y="3641725"/>
          <p14:tracePt t="7145" x="5557838" y="3792538"/>
          <p14:tracePt t="7152" x="5294313" y="3941763"/>
          <p14:tracePt t="7158" x="5057775" y="4092575"/>
          <p14:tracePt t="7164" x="4806950" y="4279900"/>
          <p14:tracePt t="7170" x="4594225" y="4430713"/>
          <p14:tracePt t="7178" x="4406900" y="4605338"/>
          <p14:tracePt t="7184" x="4243388" y="4792663"/>
          <p14:tracePt t="7191" x="4105275" y="4943475"/>
          <p14:tracePt t="7198" x="3968750" y="5105400"/>
          <p14:tracePt t="7203" x="3830638" y="5256213"/>
          <p14:tracePt t="7212" x="3730625" y="5381625"/>
          <p14:tracePt t="7216" x="3643313" y="5494338"/>
          <p14:tracePt t="7222" x="3579813" y="5594350"/>
          <p14:tracePt t="7229" x="3530600" y="5656263"/>
          <p14:tracePt t="7236" x="3492500" y="5719763"/>
          <p14:tracePt t="7245" x="3479800" y="5756275"/>
          <p14:tracePt t="7248" x="3454400" y="5781675"/>
          <p14:tracePt t="7255" x="3441700" y="5819775"/>
          <p14:tracePt t="7261" x="3441700" y="5843588"/>
          <p14:tracePt t="7268" x="3441700" y="5881688"/>
          <p14:tracePt t="7274" x="3441700" y="5907088"/>
          <p14:tracePt t="7280" x="3441700" y="5932488"/>
          <p14:tracePt t="7287" x="3441700" y="5945188"/>
          <p14:tracePt t="7295" x="3454400" y="5969000"/>
          <p14:tracePt t="7300" x="3467100" y="5981700"/>
          <p14:tracePt t="7306" x="3479800" y="5994400"/>
          <p14:tracePt t="7312" x="3492500" y="6007100"/>
          <p14:tracePt t="7319" x="3517900" y="6019800"/>
          <p14:tracePt t="7336" x="3530600" y="6019800"/>
          <p14:tracePt t="7531" x="3530600" y="6032500"/>
          <p14:tracePt t="7537" x="3530600" y="6056313"/>
          <p14:tracePt t="7545" x="3530600" y="6094413"/>
          <p14:tracePt t="7550" x="3541713" y="6132513"/>
          <p14:tracePt t="7557" x="3554413" y="6169025"/>
          <p14:tracePt t="7563" x="3579813" y="6232525"/>
          <p14:tracePt t="7570" x="3592513" y="6269038"/>
          <p14:tracePt t="7580" x="3617913" y="6307138"/>
          <p14:tracePt t="7583" x="3643313" y="6345238"/>
          <p14:tracePt t="7589" x="3654425" y="6394450"/>
          <p14:tracePt t="7596" x="3667125" y="6419850"/>
          <p14:tracePt t="7602" x="3679825" y="6445250"/>
          <p14:tracePt t="7608" x="3692525" y="6470650"/>
          <p14:tracePt t="7614" x="3692525" y="6494463"/>
          <p14:tracePt t="7621" x="3692525" y="6507163"/>
          <p14:tracePt t="7630" x="3692525" y="6532563"/>
          <p14:tracePt t="7634" x="3692525" y="6545263"/>
          <p14:tracePt t="7640" x="3692525" y="6557963"/>
          <p14:tracePt t="7646" x="3692525" y="6570663"/>
          <p14:tracePt t="7653" x="3692525" y="6583363"/>
          <p14:tracePt t="7662" x="3692525" y="6594475"/>
          <p14:tracePt t="7665" x="3679825" y="6607175"/>
          <p14:tracePt t="7672" x="3679825" y="6619875"/>
          <p14:tracePt t="7685" x="3667125" y="6645275"/>
          <p14:tracePt t="7698" x="3667125" y="6657975"/>
          <p14:tracePt t="7704" x="3654425" y="6670675"/>
          <p14:tracePt t="7713" x="3654425" y="6683375"/>
          <p14:tracePt t="7717" x="3643313" y="6683375"/>
          <p14:tracePt t="7724" x="3630613" y="6696075"/>
          <p14:tracePt t="7730" x="3617913" y="6707188"/>
          <p14:tracePt t="7736" x="3605213" y="6719888"/>
          <p14:tracePt t="7742" x="3579813" y="6732588"/>
          <p14:tracePt t="7749" x="3554413" y="6757988"/>
          <p14:tracePt t="7755" x="3541713" y="6757988"/>
          <p14:tracePt t="7762" x="3517900" y="6770688"/>
          <p14:tracePt t="7769" x="3492500" y="6783388"/>
          <p14:tracePt t="7775" x="3479800" y="6796088"/>
          <p14:tracePt t="7781" x="3441700" y="6796088"/>
          <p14:tracePt t="7788" x="3429000" y="6807200"/>
          <p14:tracePt t="7797" x="3417888" y="6807200"/>
          <p14:tracePt t="7801" x="3392488" y="6819900"/>
          <p14:tracePt t="7814" x="3379788" y="6819900"/>
          <p14:tracePt t="7820" x="3354388" y="6832600"/>
          <p14:tracePt t="7830" x="3341688" y="6832600"/>
          <p14:tracePt t="7833" x="3328988" y="6845300"/>
          <p14:tracePt t="7839" x="3305175" y="6845300"/>
          <p14:tracePt t="7846" x="3292475" y="6845300"/>
          <p14:tracePt t="8622" x="0" y="0"/>
        </p14:tracePtLst>
      </p14:laserTraceLst>
    </p:ext>
  </p:extLs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3023755" y="937260"/>
            <a:ext cx="3399905" cy="548640"/>
          </a:xfrm>
          <a:prstGeom prst="rect">
            <a:avLst/>
          </a:prstGeom>
        </p:spPr>
        <p:txBody>
          <a:bodyPr vert="horz" lIns="72939" tIns="36470" rIns="72939" bIns="36470" rtlCol="0" anchor="ctr">
            <a:noAutofit/>
          </a:bodyPr>
          <a:lstStyle/>
          <a:p>
            <a:pPr defTabSz="729390">
              <a:spcBef>
                <a:spcPct val="0"/>
              </a:spcBef>
              <a:defRPr/>
            </a:pPr>
            <a:r>
              <a:rPr lang="en-US" sz="4500" dirty="0">
                <a:solidFill>
                  <a:schemeClr val="accent3">
                    <a:lumMod val="75000"/>
                  </a:schemeClr>
                </a:solidFill>
                <a:latin typeface="Comic Sans MS" pitchFamily="66" charset="0"/>
                <a:ea typeface="+mj-ea"/>
                <a:cs typeface="+mj-cs"/>
              </a:rPr>
              <a:t>Activity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947952" y="2240882"/>
            <a:ext cx="5760720" cy="548640"/>
          </a:xfrm>
          <a:prstGeom prst="rect">
            <a:avLst/>
          </a:prstGeom>
        </p:spPr>
        <p:txBody>
          <a:bodyPr vert="horz" lIns="72939" tIns="36470" rIns="72939" bIns="36470" rtlCol="0" anchor="ctr">
            <a:normAutofit/>
          </a:bodyPr>
          <a:lstStyle/>
          <a:p>
            <a:pPr defTabSz="729390">
              <a:spcBef>
                <a:spcPct val="0"/>
              </a:spcBef>
              <a:defRPr/>
            </a:pPr>
            <a:r>
              <a:rPr lang="en-US" sz="2520" dirty="0">
                <a:solidFill>
                  <a:srgbClr val="FFC000"/>
                </a:solidFill>
                <a:latin typeface="Comic Sans MS" pitchFamily="66" charset="0"/>
                <a:ea typeface="+mj-ea"/>
                <a:cs typeface="+mj-cs"/>
              </a:rPr>
              <a:t>Complete the given counting series</a:t>
            </a:r>
            <a:r>
              <a:rPr lang="en-US" sz="2520" dirty="0">
                <a:solidFill>
                  <a:srgbClr val="FF0000"/>
                </a:solidFill>
                <a:latin typeface="Comic Sans MS" pitchFamily="66" charset="0"/>
                <a:ea typeface="+mj-ea"/>
                <a:cs typeface="+mj-cs"/>
              </a:rPr>
              <a:t>.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537675" y="3131820"/>
            <a:ext cx="8229600" cy="548640"/>
          </a:xfrm>
          <a:prstGeom prst="rect">
            <a:avLst/>
          </a:prstGeom>
        </p:spPr>
        <p:txBody>
          <a:bodyPr vert="horz" lIns="72939" tIns="36470" rIns="72939" bIns="36470" rtlCol="0" anchor="ctr">
            <a:normAutofit/>
          </a:bodyPr>
          <a:lstStyle/>
          <a:p>
            <a:pPr defTabSz="729390">
              <a:spcBef>
                <a:spcPct val="0"/>
              </a:spcBef>
              <a:defRPr/>
            </a:pPr>
            <a:r>
              <a:rPr lang="en-US" sz="2520" dirty="0">
                <a:solidFill>
                  <a:srgbClr val="0070C0"/>
                </a:solidFill>
                <a:latin typeface="Comic Sans MS" pitchFamily="66" charset="0"/>
                <a:ea typeface="+mj-ea"/>
                <a:cs typeface="+mj-cs"/>
              </a:rPr>
              <a:t>      117,118,_____ ,_____ ,  _____, 122, _____ 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90B9401-A4CC-4D7F-B120-6F38DC62F97F}"/>
              </a:ext>
            </a:extLst>
          </p:cNvPr>
          <p:cNvSpPr txBox="1">
            <a:spLocks/>
          </p:cNvSpPr>
          <p:nvPr/>
        </p:nvSpPr>
        <p:spPr>
          <a:xfrm>
            <a:off x="2236535" y="2999173"/>
            <a:ext cx="803709" cy="548640"/>
          </a:xfrm>
          <a:prstGeom prst="rect">
            <a:avLst/>
          </a:prstGeom>
        </p:spPr>
        <p:txBody>
          <a:bodyPr vert="horz" lIns="72939" tIns="36470" rIns="72939" bIns="36470" rtlCol="0" anchor="ctr">
            <a:noAutofit/>
          </a:bodyPr>
          <a:lstStyle/>
          <a:p>
            <a:pPr defTabSz="729390">
              <a:spcBef>
                <a:spcPct val="0"/>
              </a:spcBef>
              <a:defRPr/>
            </a:pPr>
            <a:r>
              <a:rPr lang="en-US" sz="3000" dirty="0">
                <a:solidFill>
                  <a:schemeClr val="bg1"/>
                </a:solidFill>
                <a:latin typeface="Comic Sans MS" pitchFamily="66" charset="0"/>
                <a:ea typeface="+mj-ea"/>
                <a:cs typeface="+mj-cs"/>
              </a:rPr>
              <a:t>93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89FDECB-425D-4F4C-A4AF-5CD91DB1D172}"/>
              </a:ext>
            </a:extLst>
          </p:cNvPr>
          <p:cNvSpPr txBox="1">
            <a:spLocks/>
          </p:cNvSpPr>
          <p:nvPr/>
        </p:nvSpPr>
        <p:spPr>
          <a:xfrm>
            <a:off x="3426458" y="3019928"/>
            <a:ext cx="803709" cy="548640"/>
          </a:xfrm>
          <a:prstGeom prst="rect">
            <a:avLst/>
          </a:prstGeom>
        </p:spPr>
        <p:txBody>
          <a:bodyPr vert="horz" lIns="72939" tIns="36470" rIns="72939" bIns="36470" rtlCol="0" anchor="ctr">
            <a:noAutofit/>
          </a:bodyPr>
          <a:lstStyle/>
          <a:p>
            <a:pPr defTabSz="729390">
              <a:spcBef>
                <a:spcPct val="0"/>
              </a:spcBef>
              <a:defRPr/>
            </a:pPr>
            <a:r>
              <a:rPr lang="en-US" sz="3000" dirty="0">
                <a:solidFill>
                  <a:schemeClr val="bg1"/>
                </a:solidFill>
                <a:latin typeface="Comic Sans MS" pitchFamily="66" charset="0"/>
                <a:ea typeface="+mj-ea"/>
                <a:cs typeface="+mj-cs"/>
              </a:rPr>
              <a:t>92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19B1689-90EB-4067-AE97-F3BE499ED2A3}"/>
              </a:ext>
            </a:extLst>
          </p:cNvPr>
          <p:cNvSpPr txBox="1">
            <a:spLocks/>
          </p:cNvSpPr>
          <p:nvPr/>
        </p:nvSpPr>
        <p:spPr>
          <a:xfrm>
            <a:off x="4898303" y="3009591"/>
            <a:ext cx="803709" cy="551950"/>
          </a:xfrm>
          <a:prstGeom prst="rect">
            <a:avLst/>
          </a:prstGeom>
        </p:spPr>
        <p:txBody>
          <a:bodyPr vert="horz" lIns="72939" tIns="36470" rIns="72939" bIns="36470" rtlCol="0" anchor="ctr">
            <a:noAutofit/>
          </a:bodyPr>
          <a:lstStyle/>
          <a:p>
            <a:pPr defTabSz="729390">
              <a:spcBef>
                <a:spcPct val="0"/>
              </a:spcBef>
              <a:defRPr/>
            </a:pPr>
            <a:r>
              <a:rPr lang="en-US" sz="3000" dirty="0">
                <a:solidFill>
                  <a:schemeClr val="bg1"/>
                </a:solidFill>
                <a:latin typeface="Comic Sans MS" pitchFamily="66" charset="0"/>
                <a:ea typeface="+mj-ea"/>
                <a:cs typeface="+mj-cs"/>
              </a:rPr>
              <a:t>91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121005B6-8D8B-4C04-9304-A123E55B456A}"/>
              </a:ext>
            </a:extLst>
          </p:cNvPr>
          <p:cNvSpPr txBox="1">
            <a:spLocks/>
          </p:cNvSpPr>
          <p:nvPr/>
        </p:nvSpPr>
        <p:spPr>
          <a:xfrm>
            <a:off x="2429642" y="3012901"/>
            <a:ext cx="803709" cy="548640"/>
          </a:xfrm>
          <a:prstGeom prst="rect">
            <a:avLst/>
          </a:prstGeom>
        </p:spPr>
        <p:txBody>
          <a:bodyPr vert="horz" lIns="72939" tIns="36470" rIns="72939" bIns="36470" rtlCol="0" anchor="ctr">
            <a:noAutofit/>
          </a:bodyPr>
          <a:lstStyle/>
          <a:p>
            <a:pPr defTabSz="729390">
              <a:spcBef>
                <a:spcPct val="0"/>
              </a:spcBef>
              <a:defRPr/>
            </a:pPr>
            <a:r>
              <a:rPr lang="en-US" sz="3000" dirty="0">
                <a:solidFill>
                  <a:srgbClr val="FF0000"/>
                </a:solidFill>
                <a:latin typeface="Comic Sans MS" pitchFamily="66" charset="0"/>
                <a:ea typeface="+mj-ea"/>
                <a:cs typeface="+mj-cs"/>
              </a:rPr>
              <a:t>119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2AA6565-D332-4BC9-B9DE-F00A33E01401}"/>
              </a:ext>
            </a:extLst>
          </p:cNvPr>
          <p:cNvSpPr txBox="1">
            <a:spLocks/>
          </p:cNvSpPr>
          <p:nvPr/>
        </p:nvSpPr>
        <p:spPr>
          <a:xfrm>
            <a:off x="3567419" y="2995864"/>
            <a:ext cx="803709" cy="548640"/>
          </a:xfrm>
          <a:prstGeom prst="rect">
            <a:avLst/>
          </a:prstGeom>
        </p:spPr>
        <p:txBody>
          <a:bodyPr vert="horz" lIns="72939" tIns="36470" rIns="72939" bIns="36470" rtlCol="0" anchor="ctr">
            <a:noAutofit/>
          </a:bodyPr>
          <a:lstStyle/>
          <a:p>
            <a:pPr defTabSz="729390">
              <a:spcBef>
                <a:spcPct val="0"/>
              </a:spcBef>
              <a:defRPr/>
            </a:pPr>
            <a:r>
              <a:rPr lang="en-US" sz="3000" dirty="0">
                <a:solidFill>
                  <a:srgbClr val="FF0000"/>
                </a:solidFill>
                <a:latin typeface="Comic Sans MS" pitchFamily="66" charset="0"/>
                <a:ea typeface="+mj-ea"/>
                <a:cs typeface="+mj-cs"/>
              </a:rPr>
              <a:t>120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B29B98C3-E5D0-4845-BFDB-501F37DB84FF}"/>
              </a:ext>
            </a:extLst>
          </p:cNvPr>
          <p:cNvSpPr txBox="1">
            <a:spLocks/>
          </p:cNvSpPr>
          <p:nvPr/>
        </p:nvSpPr>
        <p:spPr>
          <a:xfrm>
            <a:off x="4893640" y="2995864"/>
            <a:ext cx="803709" cy="548640"/>
          </a:xfrm>
          <a:prstGeom prst="rect">
            <a:avLst/>
          </a:prstGeom>
        </p:spPr>
        <p:txBody>
          <a:bodyPr vert="horz" lIns="72939" tIns="36470" rIns="72939" bIns="36470" rtlCol="0" anchor="ctr">
            <a:noAutofit/>
          </a:bodyPr>
          <a:lstStyle/>
          <a:p>
            <a:pPr defTabSz="729390">
              <a:spcBef>
                <a:spcPct val="0"/>
              </a:spcBef>
              <a:defRPr/>
            </a:pPr>
            <a:r>
              <a:rPr lang="en-US" sz="3000" dirty="0">
                <a:solidFill>
                  <a:srgbClr val="FF0000"/>
                </a:solidFill>
                <a:latin typeface="Comic Sans MS" pitchFamily="66" charset="0"/>
                <a:ea typeface="+mj-ea"/>
                <a:cs typeface="+mj-cs"/>
              </a:rPr>
              <a:t>121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1ADF1F5-46EC-48CE-B0F1-1B8D915AD027}"/>
              </a:ext>
            </a:extLst>
          </p:cNvPr>
          <p:cNvSpPr txBox="1">
            <a:spLocks/>
          </p:cNvSpPr>
          <p:nvPr/>
        </p:nvSpPr>
        <p:spPr>
          <a:xfrm>
            <a:off x="6828126" y="3019928"/>
            <a:ext cx="803709" cy="548640"/>
          </a:xfrm>
          <a:prstGeom prst="rect">
            <a:avLst/>
          </a:prstGeom>
        </p:spPr>
        <p:txBody>
          <a:bodyPr vert="horz" lIns="72939" tIns="36470" rIns="72939" bIns="36470" rtlCol="0" anchor="ctr">
            <a:noAutofit/>
          </a:bodyPr>
          <a:lstStyle/>
          <a:p>
            <a:pPr defTabSz="729390">
              <a:spcBef>
                <a:spcPct val="0"/>
              </a:spcBef>
              <a:defRPr/>
            </a:pPr>
            <a:r>
              <a:rPr lang="en-US" sz="3000" dirty="0">
                <a:solidFill>
                  <a:srgbClr val="FF0000"/>
                </a:solidFill>
                <a:latin typeface="Comic Sans MS" pitchFamily="66" charset="0"/>
                <a:ea typeface="+mj-ea"/>
                <a:cs typeface="+mj-cs"/>
              </a:rPr>
              <a:t>123</a:t>
            </a:r>
          </a:p>
        </p:txBody>
      </p:sp>
    </p:spTree>
    <p:extLst>
      <p:ext uri="{BB962C8B-B14F-4D97-AF65-F5344CB8AC3E}">
        <p14:creationId xmlns:p14="http://schemas.microsoft.com/office/powerpoint/2010/main" val="1001249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0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646176" y="342900"/>
            <a:ext cx="7851648" cy="889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0" i="0" u="none" strike="noStrike" kern="1200" cap="none" spc="0" normalizeH="0" baseline="0" noProof="0" dirty="0"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  <a:solidFill>
                  <a:srgbClr val="00B0F0"/>
                </a:solidFill>
                <a:effectLst/>
                <a:uLnTx/>
                <a:uFillTx/>
                <a:latin typeface="Comic Sans MS" pitchFamily="66" charset="0"/>
                <a:ea typeface="+mj-ea"/>
                <a:cs typeface="+mj-cs"/>
              </a:rPr>
              <a:t>What is Number name?</a:t>
            </a:r>
          </a:p>
        </p:txBody>
      </p:sp>
      <p:pic>
        <p:nvPicPr>
          <p:cNvPr id="17412" name="Picture 4" descr="numbers gifs | WiffleGif"/>
          <p:cNvPicPr>
            <a:picLocks noChangeAspect="1" noChangeArrowheads="1" noCrop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00200" y="3147060"/>
            <a:ext cx="3657600" cy="2316480"/>
          </a:xfrm>
          <a:prstGeom prst="rect">
            <a:avLst/>
          </a:prstGeom>
          <a:noFill/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646176" y="1284068"/>
            <a:ext cx="7924800" cy="1676400"/>
          </a:xfrm>
          <a:prstGeom prst="rect">
            <a:avLst/>
          </a:prstGeom>
        </p:spPr>
        <p:txBody>
          <a:bodyPr vert="horz" lIns="0" rIns="0" bIns="0" anchor="b">
            <a:normAutofit fontScale="55000" lnSpcReduction="20000"/>
          </a:bodyPr>
          <a:lstStyle/>
          <a:p>
            <a:pPr algn="ctr"/>
            <a:r>
              <a:rPr lang="en-US" sz="5400" dirty="0">
                <a:ln>
                  <a:solidFill>
                    <a:srgbClr val="C00000"/>
                  </a:solidFill>
                </a:ln>
                <a:solidFill>
                  <a:srgbClr val="C00000"/>
                </a:solidFill>
                <a:latin typeface="Comic Sans MS" pitchFamily="66" charset="0"/>
              </a:rPr>
              <a:t>Just like everything in the world, numbers too have a name.</a:t>
            </a:r>
          </a:p>
          <a:p>
            <a:pPr algn="ctr"/>
            <a:r>
              <a:rPr lang="en-US" sz="5400" dirty="0">
                <a:ln>
                  <a:solidFill>
                    <a:srgbClr val="C00000"/>
                  </a:solidFill>
                </a:ln>
                <a:solidFill>
                  <a:srgbClr val="C00000"/>
                </a:solidFill>
                <a:latin typeface="Comic Sans MS" pitchFamily="66" charset="0"/>
              </a:rPr>
              <a:t>In mathematics</a:t>
            </a:r>
            <a:r>
              <a:rPr lang="en-US" sz="5400" dirty="0">
                <a:ln>
                  <a:solidFill>
                    <a:srgbClr val="C00000"/>
                  </a:solidFill>
                </a:ln>
                <a:solidFill>
                  <a:srgbClr val="FF0000"/>
                </a:solidFill>
                <a:latin typeface="Comic Sans MS" pitchFamily="66" charset="0"/>
              </a:rPr>
              <a:t>,</a:t>
            </a:r>
            <a:r>
              <a:rPr lang="en-US" sz="5400" dirty="0">
                <a:ln>
                  <a:solidFill>
                    <a:srgbClr val="C00000"/>
                  </a:solidFill>
                </a:ln>
                <a:solidFill>
                  <a:srgbClr val="FFFF00"/>
                </a:solidFill>
                <a:latin typeface="Comic Sans MS" pitchFamily="66" charset="0"/>
              </a:rPr>
              <a:t> </a:t>
            </a:r>
            <a:r>
              <a:rPr lang="en-US" sz="5400" dirty="0">
                <a:ln>
                  <a:solidFill>
                    <a:srgbClr val="C00000"/>
                  </a:solidFill>
                </a:ln>
                <a:solidFill>
                  <a:srgbClr val="FFFF00"/>
                </a:solidFill>
                <a:latin typeface="Comic Sans MS" pitchFamily="66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Numbers</a:t>
            </a:r>
            <a:r>
              <a:rPr lang="en-US" sz="5400" dirty="0">
                <a:ln>
                  <a:solidFill>
                    <a:srgbClr val="C00000"/>
                  </a:solidFill>
                </a:ln>
                <a:solidFill>
                  <a:srgbClr val="FFFF00"/>
                </a:solidFill>
                <a:latin typeface="Comic Sans MS" pitchFamily="66" charset="0"/>
              </a:rPr>
              <a:t> </a:t>
            </a:r>
            <a:r>
              <a:rPr lang="en-US" sz="5400" dirty="0">
                <a:ln>
                  <a:solidFill>
                    <a:srgbClr val="C00000"/>
                  </a:solidFill>
                </a:ln>
                <a:solidFill>
                  <a:srgbClr val="C00000"/>
                </a:solidFill>
                <a:latin typeface="Comic Sans MS" pitchFamily="66" charset="0"/>
              </a:rPr>
              <a:t>have names in words(in spellings). </a:t>
            </a:r>
          </a:p>
        </p:txBody>
      </p:sp>
      <p:pic>
        <p:nvPicPr>
          <p:cNvPr id="2050" name="Picture 2" descr="Flute boy GIFs - Get the best gif on GIFER">
            <a:extLst>
              <a:ext uri="{FF2B5EF4-FFF2-40B4-BE49-F238E27FC236}">
                <a16:creationId xmlns:a16="http://schemas.microsoft.com/office/drawing/2014/main" id="{84819B10-36FD-4792-AA21-8DFC33B42EC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0215" y="3147060"/>
            <a:ext cx="2524774" cy="2316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7" dur="500"/>
                                        <p:tgtEl>
                                          <p:spTgt spid="17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5230546-FFFA-4FA9-A797-31B06D4B60E0}"/>
              </a:ext>
            </a:extLst>
          </p:cNvPr>
          <p:cNvSpPr/>
          <p:nvPr/>
        </p:nvSpPr>
        <p:spPr>
          <a:xfrm>
            <a:off x="6224587" y="1990654"/>
            <a:ext cx="2257425" cy="342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b="1" dirty="0">
                <a:solidFill>
                  <a:srgbClr val="00B05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Number name</a:t>
            </a:r>
            <a:endParaRPr lang="en-PK" sz="24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50E8D09-4767-4DCC-9A86-A947738704DC}"/>
              </a:ext>
            </a:extLst>
          </p:cNvPr>
          <p:cNvSpPr/>
          <p:nvPr/>
        </p:nvSpPr>
        <p:spPr>
          <a:xfrm>
            <a:off x="6019800" y="2718752"/>
            <a:ext cx="2667000" cy="1205548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500">
                <a:solidFill>
                  <a:srgbClr val="7030A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PK" sz="110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844E2C4-C092-4B4A-BD09-0C9C88C31171}"/>
              </a:ext>
            </a:extLst>
          </p:cNvPr>
          <p:cNvSpPr/>
          <p:nvPr/>
        </p:nvSpPr>
        <p:spPr>
          <a:xfrm>
            <a:off x="3052762" y="1897602"/>
            <a:ext cx="3038475" cy="9810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20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b="1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_______ Hundreds, _______tens and ________ ones</a:t>
            </a:r>
            <a:endParaRPr lang="en-PK" sz="24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20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b="1" dirty="0">
                <a:solidFill>
                  <a:srgbClr val="7030A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PK" sz="11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41723A9A-637A-4213-B081-59F04BC972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" y="6477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PK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B7A87E1E-38D3-4A58-8AB0-039D0A77F9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782212"/>
            <a:ext cx="8668399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PK" sz="2000" b="1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PK" sz="2000" b="1" i="0" u="none" strike="noStrike" cap="none" normalizeH="0" baseline="0" dirty="0">
                <a:ln>
                  <a:noFill/>
                </a:ln>
                <a:solidFill>
                  <a:srgbClr val="FFC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Look at the given number and fill in the blanks. Also write the number name.</a:t>
            </a:r>
            <a:r>
              <a:rPr kumimoji="0" lang="en-US" altLang="en-PK" sz="2000" b="0" i="0" u="none" strike="noStrike" cap="none" normalizeH="0" baseline="0" dirty="0">
                <a:ln>
                  <a:noFill/>
                </a:ln>
                <a:solidFill>
                  <a:srgbClr val="FFC000"/>
                </a:solidFill>
                <a:effectLst/>
              </a:rPr>
              <a:t> </a:t>
            </a:r>
            <a:endParaRPr kumimoji="0" lang="en-US" altLang="en-PK" sz="2000" b="0" i="0" u="none" strike="noStrike" cap="none" normalizeH="0" baseline="0" dirty="0">
              <a:ln>
                <a:noFill/>
              </a:ln>
              <a:solidFill>
                <a:srgbClr val="FFC000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26" name="Picture 2" descr="Number 110 Images, Stock Photos &amp; Vectors | Shutterstock">
            <a:extLst>
              <a:ext uri="{FF2B5EF4-FFF2-40B4-BE49-F238E27FC236}">
                <a16:creationId xmlns:a16="http://schemas.microsoft.com/office/drawing/2014/main" id="{323F954F-AB48-4E56-AE5F-E3EEA1A204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00"/>
          <a:stretch/>
        </p:blipFill>
        <p:spPr bwMode="auto">
          <a:xfrm>
            <a:off x="152400" y="1827564"/>
            <a:ext cx="2857460" cy="1782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195F4F90-0ED5-48C3-9219-6E8316CB17B3}"/>
              </a:ext>
            </a:extLst>
          </p:cNvPr>
          <p:cNvSpPr txBox="1">
            <a:spLocks/>
          </p:cNvSpPr>
          <p:nvPr/>
        </p:nvSpPr>
        <p:spPr>
          <a:xfrm>
            <a:off x="3276600" y="365760"/>
            <a:ext cx="3399905" cy="548640"/>
          </a:xfrm>
          <a:prstGeom prst="rect">
            <a:avLst/>
          </a:prstGeom>
        </p:spPr>
        <p:txBody>
          <a:bodyPr vert="horz" lIns="72939" tIns="36470" rIns="72939" bIns="36470" rtlCol="0" anchor="ctr">
            <a:noAutofit/>
          </a:bodyPr>
          <a:lstStyle/>
          <a:p>
            <a:pPr defTabSz="729390">
              <a:spcBef>
                <a:spcPct val="0"/>
              </a:spcBef>
              <a:defRPr/>
            </a:pPr>
            <a:r>
              <a:rPr lang="en-US" sz="4500" dirty="0">
                <a:solidFill>
                  <a:schemeClr val="accent3">
                    <a:lumMod val="75000"/>
                  </a:schemeClr>
                </a:solidFill>
                <a:latin typeface="Comic Sans MS" pitchFamily="66" charset="0"/>
                <a:ea typeface="+mj-ea"/>
                <a:cs typeface="+mj-cs"/>
              </a:rPr>
              <a:t>Activity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13C63D6-C5E4-469B-A410-C553DE5DB2DA}"/>
              </a:ext>
            </a:extLst>
          </p:cNvPr>
          <p:cNvSpPr txBox="1">
            <a:spLocks/>
          </p:cNvSpPr>
          <p:nvPr/>
        </p:nvSpPr>
        <p:spPr>
          <a:xfrm>
            <a:off x="3504207" y="1919512"/>
            <a:ext cx="1478207" cy="548640"/>
          </a:xfrm>
          <a:prstGeom prst="rect">
            <a:avLst/>
          </a:prstGeom>
        </p:spPr>
        <p:txBody>
          <a:bodyPr vert="horz" lIns="72939" tIns="36470" rIns="72939" bIns="36470" rtlCol="0" anchor="ctr">
            <a:noAutofit/>
          </a:bodyPr>
          <a:lstStyle/>
          <a:p>
            <a:pPr defTabSz="729390">
              <a:spcBef>
                <a:spcPct val="0"/>
              </a:spcBef>
              <a:defRPr/>
            </a:pPr>
            <a:r>
              <a:rPr lang="en-US" sz="4500" dirty="0">
                <a:solidFill>
                  <a:srgbClr val="00B0F0"/>
                </a:solidFill>
                <a:latin typeface="Comic Sans MS" pitchFamily="66" charset="0"/>
                <a:ea typeface="+mj-ea"/>
                <a:cs typeface="+mj-cs"/>
              </a:rPr>
              <a:t>1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B60DDBC-1BB6-42C6-B383-B8A01CDB4278}"/>
              </a:ext>
            </a:extLst>
          </p:cNvPr>
          <p:cNvSpPr txBox="1">
            <a:spLocks/>
          </p:cNvSpPr>
          <p:nvPr/>
        </p:nvSpPr>
        <p:spPr>
          <a:xfrm>
            <a:off x="3627193" y="2718752"/>
            <a:ext cx="1478207" cy="548640"/>
          </a:xfrm>
          <a:prstGeom prst="rect">
            <a:avLst/>
          </a:prstGeom>
        </p:spPr>
        <p:txBody>
          <a:bodyPr vert="horz" lIns="72939" tIns="36470" rIns="72939" bIns="36470" rtlCol="0" anchor="ctr">
            <a:noAutofit/>
          </a:bodyPr>
          <a:lstStyle/>
          <a:p>
            <a:pPr defTabSz="729390">
              <a:spcBef>
                <a:spcPct val="0"/>
              </a:spcBef>
              <a:defRPr/>
            </a:pPr>
            <a:r>
              <a:rPr lang="en-US" sz="4500" dirty="0">
                <a:solidFill>
                  <a:srgbClr val="00B0F0"/>
                </a:solidFill>
                <a:latin typeface="Comic Sans MS" pitchFamily="66" charset="0"/>
                <a:ea typeface="+mj-ea"/>
                <a:cs typeface="+mj-cs"/>
              </a:rPr>
              <a:t>1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5DC15F0A-F95D-4D62-8D79-A90CE9366FA2}"/>
              </a:ext>
            </a:extLst>
          </p:cNvPr>
          <p:cNvSpPr txBox="1">
            <a:spLocks/>
          </p:cNvSpPr>
          <p:nvPr/>
        </p:nvSpPr>
        <p:spPr>
          <a:xfrm>
            <a:off x="3825602" y="3425507"/>
            <a:ext cx="1478207" cy="548640"/>
          </a:xfrm>
          <a:prstGeom prst="rect">
            <a:avLst/>
          </a:prstGeom>
        </p:spPr>
        <p:txBody>
          <a:bodyPr vert="horz" lIns="72939" tIns="36470" rIns="72939" bIns="36470" rtlCol="0" anchor="ctr">
            <a:noAutofit/>
          </a:bodyPr>
          <a:lstStyle/>
          <a:p>
            <a:pPr defTabSz="729390">
              <a:spcBef>
                <a:spcPct val="0"/>
              </a:spcBef>
              <a:defRPr/>
            </a:pPr>
            <a:r>
              <a:rPr lang="en-US" sz="4500" dirty="0">
                <a:solidFill>
                  <a:srgbClr val="00B0F0"/>
                </a:solidFill>
                <a:latin typeface="Comic Sans MS" pitchFamily="66" charset="0"/>
                <a:ea typeface="+mj-ea"/>
                <a:cs typeface="+mj-cs"/>
              </a:rPr>
              <a:t>0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B0574916-9DAE-4F0A-81AE-D7FBCAC61A32}"/>
              </a:ext>
            </a:extLst>
          </p:cNvPr>
          <p:cNvSpPr txBox="1">
            <a:spLocks/>
          </p:cNvSpPr>
          <p:nvPr/>
        </p:nvSpPr>
        <p:spPr>
          <a:xfrm>
            <a:off x="6074393" y="3034083"/>
            <a:ext cx="2557812" cy="548640"/>
          </a:xfrm>
          <a:prstGeom prst="rect">
            <a:avLst/>
          </a:prstGeom>
        </p:spPr>
        <p:txBody>
          <a:bodyPr vert="horz" lIns="72939" tIns="36470" rIns="72939" bIns="36470" rtlCol="0" anchor="ctr">
            <a:noAutofit/>
          </a:bodyPr>
          <a:lstStyle/>
          <a:p>
            <a:pPr defTabSz="729390">
              <a:spcBef>
                <a:spcPct val="0"/>
              </a:spcBef>
              <a:defRPr/>
            </a:pPr>
            <a:r>
              <a:rPr lang="en-US" sz="3000" dirty="0">
                <a:solidFill>
                  <a:srgbClr val="FF0000"/>
                </a:solidFill>
                <a:latin typeface="Comic Sans MS" pitchFamily="66" charset="0"/>
                <a:ea typeface="+mj-ea"/>
                <a:cs typeface="+mj-cs"/>
              </a:rPr>
              <a:t>One hundred and ten</a:t>
            </a:r>
          </a:p>
        </p:txBody>
      </p:sp>
    </p:spTree>
    <p:extLst>
      <p:ext uri="{BB962C8B-B14F-4D97-AF65-F5344CB8AC3E}">
        <p14:creationId xmlns:p14="http://schemas.microsoft.com/office/powerpoint/2010/main" val="1919017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69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8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9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4" grpId="0"/>
      <p:bldP spid="8" grpId="0"/>
      <p:bldP spid="10" grpId="0"/>
      <p:bldP spid="11" grpId="0"/>
      <p:bldP spid="12" grpId="0"/>
      <p:bldP spid="1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38">
            <a:extLst>
              <a:ext uri="{FF2B5EF4-FFF2-40B4-BE49-F238E27FC236}">
                <a16:creationId xmlns:a16="http://schemas.microsoft.com/office/drawing/2014/main" id="{507E70E4-9F95-435A-84C4-12F913D4A2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700" y="2362688"/>
            <a:ext cx="1345100" cy="1280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3" name="Picture 125">
            <a:extLst>
              <a:ext uri="{FF2B5EF4-FFF2-40B4-BE49-F238E27FC236}">
                <a16:creationId xmlns:a16="http://schemas.microsoft.com/office/drawing/2014/main" id="{99FF1F55-CF00-4591-A150-5F58E01D03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4641" y="2784931"/>
            <a:ext cx="485279" cy="415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54">
            <a:extLst>
              <a:ext uri="{FF2B5EF4-FFF2-40B4-BE49-F238E27FC236}">
                <a16:creationId xmlns:a16="http://schemas.microsoft.com/office/drawing/2014/main" id="{F8C014DD-93FC-4BAD-B9CC-D4F0DDEF5E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421" y="2795321"/>
            <a:ext cx="485279" cy="415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0A8A569-2424-4D63-AD0A-DFEE7B75F1BA}"/>
              </a:ext>
            </a:extLst>
          </p:cNvPr>
          <p:cNvSpPr/>
          <p:nvPr/>
        </p:nvSpPr>
        <p:spPr>
          <a:xfrm>
            <a:off x="3771265" y="10602595"/>
            <a:ext cx="866775" cy="438150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>
                <a:solidFill>
                  <a:srgbClr val="FFFF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PK" sz="110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DF111FF-892F-4244-9988-80DA62B42DDD}"/>
              </a:ext>
            </a:extLst>
          </p:cNvPr>
          <p:cNvSpPr/>
          <p:nvPr/>
        </p:nvSpPr>
        <p:spPr>
          <a:xfrm>
            <a:off x="4733925" y="10488295"/>
            <a:ext cx="2571750" cy="657225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500">
                <a:solidFill>
                  <a:srgbClr val="7030A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PK" sz="110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Rectangle 50">
            <a:extLst>
              <a:ext uri="{FF2B5EF4-FFF2-40B4-BE49-F238E27FC236}">
                <a16:creationId xmlns:a16="http://schemas.microsoft.com/office/drawing/2014/main" id="{213F755B-23E0-46C9-999A-7B4F212FE6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87067" y="2042628"/>
            <a:ext cx="2257425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PK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Number</a:t>
            </a:r>
            <a:endParaRPr kumimoji="0" lang="en-US" altLang="en-PK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29">
            <a:extLst>
              <a:ext uri="{FF2B5EF4-FFF2-40B4-BE49-F238E27FC236}">
                <a16:creationId xmlns:a16="http://schemas.microsoft.com/office/drawing/2014/main" id="{A9437FB9-3D2B-4C6C-B711-25AD9B25CE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6962" y="1900070"/>
            <a:ext cx="2257425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PK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Number name</a:t>
            </a:r>
            <a:endParaRPr kumimoji="0" lang="en-US" altLang="en-PK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8">
            <a:extLst>
              <a:ext uri="{FF2B5EF4-FFF2-40B4-BE49-F238E27FC236}">
                <a16:creationId xmlns:a16="http://schemas.microsoft.com/office/drawing/2014/main" id="{B479BBFD-DE81-4FE8-B608-1CE58DAD23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PK"/>
          </a:p>
        </p:txBody>
      </p:sp>
      <p:sp>
        <p:nvSpPr>
          <p:cNvPr id="7" name="Rectangle 11">
            <a:extLst>
              <a:ext uri="{FF2B5EF4-FFF2-40B4-BE49-F238E27FC236}">
                <a16:creationId xmlns:a16="http://schemas.microsoft.com/office/drawing/2014/main" id="{667FEB3A-F4E9-4EB8-8D62-BF0BDAA55F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968" y="1062343"/>
            <a:ext cx="8564032" cy="1107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PK" sz="24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Look at the given blocks and form the number also write number name.</a:t>
            </a:r>
            <a:r>
              <a:rPr kumimoji="0" lang="en-US" altLang="en-PK" sz="2400" b="0" i="0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</a:rPr>
              <a:t> </a:t>
            </a:r>
            <a:endParaRPr kumimoji="0" lang="en-US" altLang="en-PK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PK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12">
            <a:extLst>
              <a:ext uri="{FF2B5EF4-FFF2-40B4-BE49-F238E27FC236}">
                <a16:creationId xmlns:a16="http://schemas.microsoft.com/office/drawing/2014/main" id="{9795427B-9B1C-4786-9C6C-DF23CAEE98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14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PK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E75915E6-DE38-4CA7-A472-B352DD969846}"/>
              </a:ext>
            </a:extLst>
          </p:cNvPr>
          <p:cNvSpPr/>
          <p:nvPr/>
        </p:nvSpPr>
        <p:spPr>
          <a:xfrm>
            <a:off x="4953000" y="2662630"/>
            <a:ext cx="866775" cy="438150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>
                <a:solidFill>
                  <a:srgbClr val="FFFF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PK" sz="110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AF88F84F-94E0-4D06-B8F9-80FA54045F1E}"/>
              </a:ext>
            </a:extLst>
          </p:cNvPr>
          <p:cNvSpPr/>
          <p:nvPr/>
        </p:nvSpPr>
        <p:spPr>
          <a:xfrm>
            <a:off x="6088550" y="2394561"/>
            <a:ext cx="2571750" cy="1834539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500">
                <a:solidFill>
                  <a:srgbClr val="7030A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PK" sz="110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BD1EC9C6-1F39-4F51-89DE-DCCCF873174A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5322" y="2394561"/>
            <a:ext cx="416878" cy="1248752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E2706947-2539-4DB7-BB1D-3AA0CBE8374A}"/>
              </a:ext>
            </a:extLst>
          </p:cNvPr>
          <p:cNvSpPr txBox="1">
            <a:spLocks/>
          </p:cNvSpPr>
          <p:nvPr/>
        </p:nvSpPr>
        <p:spPr>
          <a:xfrm>
            <a:off x="3162031" y="336416"/>
            <a:ext cx="3399905" cy="548640"/>
          </a:xfrm>
          <a:prstGeom prst="rect">
            <a:avLst/>
          </a:prstGeom>
        </p:spPr>
        <p:txBody>
          <a:bodyPr vert="horz" lIns="72939" tIns="36470" rIns="72939" bIns="36470" rtlCol="0" anchor="ctr">
            <a:noAutofit/>
          </a:bodyPr>
          <a:lstStyle/>
          <a:p>
            <a:pPr defTabSz="729390">
              <a:spcBef>
                <a:spcPct val="0"/>
              </a:spcBef>
              <a:defRPr/>
            </a:pPr>
            <a:r>
              <a:rPr lang="en-US" sz="4500" dirty="0">
                <a:solidFill>
                  <a:schemeClr val="accent3">
                    <a:lumMod val="75000"/>
                  </a:schemeClr>
                </a:solidFill>
                <a:latin typeface="Comic Sans MS" pitchFamily="66" charset="0"/>
                <a:ea typeface="+mj-ea"/>
                <a:cs typeface="+mj-cs"/>
              </a:rPr>
              <a:t>Activity</a:t>
            </a:r>
          </a:p>
        </p:txBody>
      </p:sp>
      <p:pic>
        <p:nvPicPr>
          <p:cNvPr id="16" name="Picture 125">
            <a:extLst>
              <a:ext uri="{FF2B5EF4-FFF2-40B4-BE49-F238E27FC236}">
                <a16:creationId xmlns:a16="http://schemas.microsoft.com/office/drawing/2014/main" id="{19901C3F-7089-4EA7-895B-3235E893ED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8180" y="2355459"/>
            <a:ext cx="485279" cy="415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019B578-6F66-4073-B06C-50EA18EBFE33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0283" y="2382044"/>
            <a:ext cx="416878" cy="124875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4D933F0-BF82-41CC-9680-4056DB566FDD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7270" y="2378624"/>
            <a:ext cx="416878" cy="124875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743CCF9-DE56-4859-9350-115A045C58A6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4231" y="2388726"/>
            <a:ext cx="416878" cy="124875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0C731F5-FFDF-477F-9088-426BAC0A5E50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1639" y="2362688"/>
            <a:ext cx="416878" cy="1248752"/>
          </a:xfrm>
          <a:prstGeom prst="rect">
            <a:avLst/>
          </a:prstGeom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4BB8385E-538C-4587-A000-DD496A676EC2}"/>
              </a:ext>
            </a:extLst>
          </p:cNvPr>
          <p:cNvSpPr txBox="1">
            <a:spLocks/>
          </p:cNvSpPr>
          <p:nvPr/>
        </p:nvSpPr>
        <p:spPr>
          <a:xfrm>
            <a:off x="4966285" y="2607385"/>
            <a:ext cx="1478207" cy="548640"/>
          </a:xfrm>
          <a:prstGeom prst="rect">
            <a:avLst/>
          </a:prstGeom>
        </p:spPr>
        <p:txBody>
          <a:bodyPr vert="horz" lIns="72939" tIns="36470" rIns="72939" bIns="36470" rtlCol="0" anchor="ctr">
            <a:noAutofit/>
          </a:bodyPr>
          <a:lstStyle/>
          <a:p>
            <a:pPr defTabSz="729390">
              <a:spcBef>
                <a:spcPct val="0"/>
              </a:spcBef>
              <a:defRPr/>
            </a:pPr>
            <a:r>
              <a:rPr lang="en-US" sz="3000" dirty="0">
                <a:solidFill>
                  <a:srgbClr val="00B0F0"/>
                </a:solidFill>
                <a:latin typeface="Comic Sans MS" pitchFamily="66" charset="0"/>
                <a:ea typeface="+mj-ea"/>
                <a:cs typeface="+mj-cs"/>
              </a:rPr>
              <a:t>154</a:t>
            </a: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45FCF3D3-B4E1-4FA7-9700-CBB7BB62A20E}"/>
              </a:ext>
            </a:extLst>
          </p:cNvPr>
          <p:cNvSpPr txBox="1">
            <a:spLocks/>
          </p:cNvSpPr>
          <p:nvPr/>
        </p:nvSpPr>
        <p:spPr>
          <a:xfrm>
            <a:off x="6603836" y="2980015"/>
            <a:ext cx="2263570" cy="548640"/>
          </a:xfrm>
          <a:prstGeom prst="rect">
            <a:avLst/>
          </a:prstGeom>
        </p:spPr>
        <p:txBody>
          <a:bodyPr vert="horz" lIns="72939" tIns="36470" rIns="72939" bIns="36470" rtlCol="0" anchor="ctr">
            <a:noAutofit/>
          </a:bodyPr>
          <a:lstStyle/>
          <a:p>
            <a:pPr defTabSz="729390">
              <a:spcBef>
                <a:spcPct val="0"/>
              </a:spcBef>
              <a:defRPr/>
            </a:pPr>
            <a:r>
              <a:rPr lang="en-US" sz="3000" dirty="0">
                <a:solidFill>
                  <a:srgbClr val="00B0F0"/>
                </a:solidFill>
                <a:latin typeface="Comic Sans MS" pitchFamily="66" charset="0"/>
                <a:ea typeface="+mj-ea"/>
                <a:cs typeface="+mj-cs"/>
              </a:rPr>
              <a:t>One hundred and fifty four</a:t>
            </a:r>
          </a:p>
        </p:txBody>
      </p:sp>
      <p:pic>
        <p:nvPicPr>
          <p:cNvPr id="27" name="Picture 54">
            <a:extLst>
              <a:ext uri="{FF2B5EF4-FFF2-40B4-BE49-F238E27FC236}">
                <a16:creationId xmlns:a16="http://schemas.microsoft.com/office/drawing/2014/main" id="{A890B62F-B3AB-4755-827D-2264F31937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4652" y="2390078"/>
            <a:ext cx="485279" cy="415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9211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0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0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0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07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07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07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07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07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07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07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07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2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0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0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0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07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07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07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07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07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07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07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07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8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74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90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0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06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1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1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1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1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2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22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3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3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3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3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38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4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4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5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5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54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6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6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6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6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70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7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7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8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8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86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9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9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9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02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1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1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1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8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2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2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2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3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34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4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4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4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4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4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0" fill="hold">
                      <p:stCondLst>
                        <p:cond delay="indefinite"/>
                      </p:stCondLst>
                      <p:childTnLst>
                        <p:par>
                          <p:cTn id="251" fill="hold">
                            <p:stCondLst>
                              <p:cond delay="0"/>
                            </p:stCondLst>
                            <p:childTnLst>
                              <p:par>
                                <p:cTn id="25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7" fill="hold">
                      <p:stCondLst>
                        <p:cond delay="indefinite"/>
                      </p:stCondLst>
                      <p:childTnLst>
                        <p:par>
                          <p:cTn id="258" fill="hold">
                            <p:stCondLst>
                              <p:cond delay="0"/>
                            </p:stCondLst>
                            <p:childTnLst>
                              <p:par>
                                <p:cTn id="25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7" grpId="0"/>
      <p:bldP spid="22" grpId="0" animBg="1"/>
      <p:bldP spid="23" grpId="0" animBg="1"/>
      <p:bldP spid="15" grpId="0"/>
      <p:bldP spid="25" grpId="0"/>
      <p:bldP spid="2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onfused Word Pair Quiz, C and D — bigwords101">
            <a:extLst>
              <a:ext uri="{FF2B5EF4-FFF2-40B4-BE49-F238E27FC236}">
                <a16:creationId xmlns:a16="http://schemas.microsoft.com/office/drawing/2014/main" id="{993485D4-9FD9-45FC-93F1-06B6245E12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18" y="723900"/>
            <a:ext cx="3967163" cy="3967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914400" y="0"/>
            <a:ext cx="6705600" cy="457200"/>
          </a:xfrm>
          <a:prstGeom prst="rect">
            <a:avLst/>
          </a:prstGeom>
        </p:spPr>
        <p:txBody>
          <a:bodyPr vert="horz" lIns="0" rIns="0" bIns="0" anchor="b">
            <a:normAutofit fontScale="77500" lnSpcReduction="20000"/>
          </a:bodyPr>
          <a:lstStyle/>
          <a:p>
            <a:pPr lvl="0" algn="ctr">
              <a:spcBef>
                <a:spcPct val="0"/>
              </a:spcBef>
            </a:pPr>
            <a:r>
              <a:rPr lang="en-US" sz="4000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sz="40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Complete the given number table.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3479352"/>
              </p:ext>
            </p:extLst>
          </p:nvPr>
        </p:nvGraphicFramePr>
        <p:xfrm>
          <a:off x="1295400" y="571501"/>
          <a:ext cx="7696200" cy="5129286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1549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412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53825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500" dirty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</a:rPr>
                        <a:t>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500" dirty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</a:rPr>
                        <a:t>Number name(In words)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8453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2000" dirty="0">
                          <a:ln>
                            <a:solidFill>
                              <a:schemeClr val="accent6">
                                <a:lumMod val="60000"/>
                                <a:lumOff val="40000"/>
                              </a:schemeClr>
                            </a:solidFill>
                          </a:ln>
                          <a:solidFill>
                            <a:srgbClr val="FF0000"/>
                          </a:solidFill>
                          <a:latin typeface="Arial Black" panose="020B0A04020102020204" pitchFamily="34" charset="0"/>
                        </a:rPr>
                        <a:t> 1 3 9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200000"/>
                        </a:lnSpc>
                      </a:pPr>
                      <a:endParaRPr lang="en-US" sz="1500" dirty="0">
                        <a:ln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</a:ln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omic Sans MS" pitchFamily="66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8453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2000" dirty="0">
                          <a:ln>
                            <a:solidFill>
                              <a:schemeClr val="accent6">
                                <a:lumMod val="60000"/>
                                <a:lumOff val="40000"/>
                              </a:schemeClr>
                            </a:solidFill>
                          </a:ln>
                          <a:solidFill>
                            <a:srgbClr val="FF0000"/>
                          </a:solidFill>
                          <a:latin typeface="Arial Black" panose="020B0A04020102020204" pitchFamily="34" charset="0"/>
                        </a:rPr>
                        <a:t>1 4 8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200000"/>
                        </a:lnSpc>
                      </a:pPr>
                      <a:endParaRPr lang="en-US" sz="1500" dirty="0">
                        <a:ln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</a:ln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omic Sans MS" pitchFamily="66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28453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endParaRPr lang="en-US" sz="2000" dirty="0">
                        <a:ln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</a:ln>
                        <a:solidFill>
                          <a:srgbClr val="FF0000"/>
                        </a:solidFill>
                        <a:latin typeface="Arial Black" panose="020B0A040201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200000"/>
                        </a:lnSpc>
                      </a:pPr>
                      <a:r>
                        <a:rPr lang="en-US" sz="2400" dirty="0">
                          <a:ln>
                            <a:solidFill>
                              <a:srgbClr val="FFFF00"/>
                            </a:solidFill>
                          </a:ln>
                          <a:solidFill>
                            <a:srgbClr val="7030A0"/>
                          </a:solidFill>
                          <a:latin typeface="Comic Sans MS" pitchFamily="66" charset="0"/>
                        </a:rPr>
                        <a:t>Two</a:t>
                      </a:r>
                      <a:r>
                        <a:rPr lang="en-US" sz="2400" dirty="0">
                          <a:ln>
                            <a:solidFill>
                              <a:schemeClr val="accent6">
                                <a:lumMod val="60000"/>
                                <a:lumOff val="40000"/>
                              </a:schemeClr>
                            </a:solidFill>
                          </a:ln>
                          <a:solidFill>
                            <a:srgbClr val="FF0000"/>
                          </a:solidFill>
                          <a:latin typeface="Comic Sans MS" pitchFamily="66" charset="0"/>
                        </a:rPr>
                        <a:t> hundred and two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28453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2000" dirty="0">
                          <a:ln>
                            <a:solidFill>
                              <a:schemeClr val="accent6">
                                <a:lumMod val="60000"/>
                                <a:lumOff val="40000"/>
                              </a:schemeClr>
                            </a:solidFill>
                          </a:ln>
                          <a:solidFill>
                            <a:srgbClr val="FF0000"/>
                          </a:solidFill>
                          <a:latin typeface="Arial Black" panose="020B0A04020102020204" pitchFamily="34" charset="0"/>
                        </a:rPr>
                        <a:t>1 5 7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200000"/>
                        </a:lnSpc>
                      </a:pPr>
                      <a:endParaRPr lang="en-US" sz="1500" dirty="0">
                        <a:ln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</a:ln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omic Sans MS" pitchFamily="66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28453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endParaRPr lang="en-US" sz="2000" dirty="0">
                        <a:ln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</a:ln>
                        <a:solidFill>
                          <a:srgbClr val="FF0000"/>
                        </a:solidFill>
                        <a:latin typeface="Arial Black" panose="020B0A040201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n>
                            <a:solidFill>
                              <a:srgbClr val="FFFF00"/>
                            </a:solidFill>
                          </a:ln>
                          <a:solidFill>
                            <a:srgbClr val="7030A0"/>
                          </a:solidFill>
                          <a:latin typeface="Comic Sans MS" pitchFamily="66" charset="0"/>
                        </a:rPr>
                        <a:t>Two</a:t>
                      </a:r>
                      <a:r>
                        <a:rPr lang="en-US" sz="2400" dirty="0">
                          <a:ln>
                            <a:solidFill>
                              <a:schemeClr val="accent6">
                                <a:lumMod val="60000"/>
                                <a:lumOff val="40000"/>
                              </a:schemeClr>
                            </a:solidFill>
                          </a:ln>
                          <a:solidFill>
                            <a:srgbClr val="FF0000"/>
                          </a:solidFill>
                          <a:latin typeface="Comic Sans MS" pitchFamily="66" charset="0"/>
                        </a:rPr>
                        <a:t> hundred and twenty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28453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2000" dirty="0">
                          <a:ln>
                            <a:solidFill>
                              <a:schemeClr val="accent6">
                                <a:lumMod val="60000"/>
                                <a:lumOff val="40000"/>
                              </a:schemeClr>
                            </a:solidFill>
                          </a:ln>
                          <a:solidFill>
                            <a:srgbClr val="FF0000"/>
                          </a:solidFill>
                          <a:latin typeface="Arial Black" panose="020B0A04020102020204" pitchFamily="34" charset="0"/>
                        </a:rPr>
                        <a:t>1 6 6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200000"/>
                        </a:lnSpc>
                      </a:pPr>
                      <a:endParaRPr lang="en-US" sz="1500" dirty="0">
                        <a:ln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</a:ln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omic Sans MS" pitchFamily="66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28453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2000" dirty="0">
                          <a:ln>
                            <a:solidFill>
                              <a:schemeClr val="accent6">
                                <a:lumMod val="60000"/>
                                <a:lumOff val="40000"/>
                              </a:schemeClr>
                            </a:solidFill>
                          </a:ln>
                          <a:solidFill>
                            <a:srgbClr val="FF0000"/>
                          </a:solidFill>
                          <a:latin typeface="Arial Black" panose="020B0A04020102020204" pitchFamily="34" charset="0"/>
                        </a:rPr>
                        <a:t>2 0 0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200000"/>
                        </a:lnSpc>
                      </a:pPr>
                      <a:endParaRPr lang="en-US" sz="1500" dirty="0">
                        <a:ln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</a:ln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omic Sans MS" pitchFamily="66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3604846" y="1252835"/>
            <a:ext cx="45485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  <a:latin typeface="Comic Sans MS" pitchFamily="66" charset="0"/>
              </a:rPr>
              <a:t>One hundred and thirty nine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610708" y="1946811"/>
            <a:ext cx="46775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n>
                  <a:solidFill>
                    <a:srgbClr val="FFFF00"/>
                  </a:solidFill>
                </a:ln>
                <a:solidFill>
                  <a:srgbClr val="7030A0"/>
                </a:solidFill>
                <a:latin typeface="Comic Sans MS" pitchFamily="66" charset="0"/>
              </a:rPr>
              <a:t>One</a:t>
            </a:r>
            <a:r>
              <a:rPr lang="en-US" sz="2400" dirty="0">
                <a:ln>
                  <a:solidFill>
                    <a:srgbClr val="FFFF00"/>
                  </a:solidFill>
                </a:ln>
                <a:solidFill>
                  <a:schemeClr val="tx2">
                    <a:lumMod val="50000"/>
                    <a:lumOff val="50000"/>
                  </a:schemeClr>
                </a:solidFill>
                <a:latin typeface="Comic Sans MS" pitchFamily="66" charset="0"/>
              </a:rPr>
              <a:t> hundred and forty eight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755129" y="2349623"/>
            <a:ext cx="14452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n>
                  <a:solidFill>
                    <a:srgbClr val="FFFF00"/>
                  </a:solidFill>
                </a:ln>
                <a:solidFill>
                  <a:srgbClr val="00B0F0"/>
                </a:solidFill>
                <a:latin typeface="Comic Sans MS" pitchFamily="66" charset="0"/>
              </a:rPr>
              <a:t>2 0 2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598985" y="3317713"/>
            <a:ext cx="426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n>
                  <a:solidFill>
                    <a:srgbClr val="FFFF00"/>
                  </a:solidFill>
                </a:ln>
                <a:solidFill>
                  <a:srgbClr val="7030A0"/>
                </a:solidFill>
                <a:latin typeface="Comic Sans MS" pitchFamily="66" charset="0"/>
              </a:rPr>
              <a:t>One</a:t>
            </a:r>
            <a:r>
              <a:rPr lang="en-US" sz="2400" dirty="0">
                <a:ln>
                  <a:solidFill>
                    <a:srgbClr val="FFFF00"/>
                  </a:solidFill>
                </a:ln>
                <a:solidFill>
                  <a:srgbClr val="FF0000"/>
                </a:solidFill>
                <a:latin typeface="Comic Sans MS" pitchFamily="66" charset="0"/>
              </a:rPr>
              <a:t> hundred and fifty seven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755128" y="3692613"/>
            <a:ext cx="14452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n>
                  <a:solidFill>
                    <a:srgbClr val="FFFF00"/>
                  </a:solidFill>
                </a:ln>
                <a:solidFill>
                  <a:schemeClr val="tx2">
                    <a:lumMod val="50000"/>
                    <a:lumOff val="50000"/>
                  </a:schemeClr>
                </a:solidFill>
                <a:latin typeface="Comic Sans MS" pitchFamily="66" charset="0"/>
              </a:rPr>
              <a:t>2 2 0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581400" y="4453235"/>
            <a:ext cx="46775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n>
                  <a:solidFill>
                    <a:srgbClr val="FFFF00"/>
                  </a:solidFill>
                </a:ln>
                <a:solidFill>
                  <a:srgbClr val="7030A0"/>
                </a:solidFill>
                <a:latin typeface="Comic Sans MS" pitchFamily="66" charset="0"/>
              </a:rPr>
              <a:t>One</a:t>
            </a:r>
            <a:r>
              <a:rPr lang="en-US" sz="2400" dirty="0">
                <a:ln>
                  <a:solidFill>
                    <a:srgbClr val="FFFF00"/>
                  </a:solidFill>
                </a:ln>
                <a:solidFill>
                  <a:srgbClr val="00B050"/>
                </a:solidFill>
                <a:latin typeface="Comic Sans MS" pitchFamily="66" charset="0"/>
              </a:rPr>
              <a:t> hundred and sixty six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604846" y="5239122"/>
            <a:ext cx="457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n>
                  <a:solidFill>
                    <a:srgbClr val="FFFF00"/>
                  </a:solidFill>
                </a:ln>
                <a:solidFill>
                  <a:srgbClr val="7030A0"/>
                </a:solidFill>
                <a:latin typeface="Comic Sans MS" pitchFamily="66" charset="0"/>
              </a:rPr>
              <a:t>Two hundred</a:t>
            </a:r>
          </a:p>
        </p:txBody>
      </p:sp>
      <p:pic>
        <p:nvPicPr>
          <p:cNvPr id="29698" name="Picture 2" descr="Guest, what to do this Diwali?">
            <a:extLst>
              <a:ext uri="{FF2B5EF4-FFF2-40B4-BE49-F238E27FC236}">
                <a16:creationId xmlns:a16="http://schemas.microsoft.com/office/drawing/2014/main" id="{A71082BE-5856-403A-AD81-6772F4D6E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000500"/>
            <a:ext cx="1755129" cy="1755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9" grpId="0"/>
      <p:bldP spid="10" grpId="0"/>
      <p:bldP spid="11" grpId="0"/>
      <p:bldP spid="12" grpId="0"/>
      <p:bldP spid="13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1409699" y="735623"/>
            <a:ext cx="6324600" cy="1600200"/>
          </a:xfrm>
          <a:prstGeom prst="rect">
            <a:avLst/>
          </a:prstGeom>
        </p:spPr>
        <p:txBody>
          <a:bodyPr vert="horz" lIns="0" rIns="0" bIns="0" anchor="b">
            <a:normAutofit fontScale="85000"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+mj-cs"/>
              </a:rPr>
              <a:t>I’m number 242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  <a:latin typeface="Comic Sans MS" pitchFamily="66" charset="0"/>
                <a:ea typeface="+mj-ea"/>
                <a:cs typeface="+mj-cs"/>
              </a:rPr>
              <a:t>What’s my number name?</a:t>
            </a:r>
            <a:endParaRPr kumimoji="0" lang="en-US" sz="4800" b="0" i="0" u="none" strike="noStrike" kern="1200" cap="none" spc="0" normalizeH="0" baseline="0" noProof="0" dirty="0">
              <a:ln>
                <a:solidFill>
                  <a:srgbClr val="FFC000"/>
                </a:solidFill>
              </a:ln>
              <a:solidFill>
                <a:srgbClr val="FFC000"/>
              </a:solidFill>
              <a:effectLst/>
              <a:uLnTx/>
              <a:uFillTx/>
              <a:latin typeface="Comic Sans MS" pitchFamily="66" charset="0"/>
              <a:ea typeface="+mj-ea"/>
              <a:cs typeface="+mj-cs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352800" y="342900"/>
            <a:ext cx="2286000" cy="609600"/>
          </a:xfrm>
          <a:prstGeom prst="rect">
            <a:avLst/>
          </a:prstGeom>
        </p:spPr>
        <p:txBody>
          <a:bodyPr vert="horz" lIns="81043" tIns="40522" rIns="81043" bIns="40522" rtlCol="0" anchor="ctr">
            <a:normAutofit fontScale="92500"/>
          </a:bodyPr>
          <a:lstStyle/>
          <a:p>
            <a:pPr marL="0" marR="0" lvl="0" indent="0" defTabSz="81043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  <a:latin typeface="Comic Sans MS" pitchFamily="66" charset="0"/>
                <a:ea typeface="+mj-ea"/>
                <a:cs typeface="+mj-cs"/>
              </a:rPr>
              <a:t>Question # 1</a:t>
            </a:r>
            <a:endParaRPr kumimoji="0" lang="en-US" sz="2800" b="0" i="0" u="none" strike="noStrike" kern="1200" cap="none" spc="0" normalizeH="0" baseline="0" noProof="0" dirty="0">
              <a:ln>
                <a:solidFill>
                  <a:srgbClr val="FFC000"/>
                </a:solidFill>
              </a:ln>
              <a:solidFill>
                <a:srgbClr val="FFC000"/>
              </a:solidFill>
              <a:effectLst/>
              <a:uLnTx/>
              <a:uFillTx/>
              <a:latin typeface="Comic Sans MS" pitchFamily="66" charset="0"/>
              <a:ea typeface="+mj-ea"/>
              <a:cs typeface="+mj-cs"/>
            </a:endParaRPr>
          </a:p>
        </p:txBody>
      </p:sp>
      <p:pic>
        <p:nvPicPr>
          <p:cNvPr id="1028" name="Picture 4" descr="Greeting card with seamless floral border perfect Vector Image">
            <a:extLst>
              <a:ext uri="{FF2B5EF4-FFF2-40B4-BE49-F238E27FC236}">
                <a16:creationId xmlns:a16="http://schemas.microsoft.com/office/drawing/2014/main" id="{73DE7BE7-ADF2-49BB-8D33-00007E5716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334"/>
          <a:stretch/>
        </p:blipFill>
        <p:spPr bwMode="auto">
          <a:xfrm>
            <a:off x="685800" y="2359268"/>
            <a:ext cx="8229600" cy="3379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387DA38-5AB9-4EDC-80EB-949DEC39048B}"/>
              </a:ext>
            </a:extLst>
          </p:cNvPr>
          <p:cNvSpPr/>
          <p:nvPr/>
        </p:nvSpPr>
        <p:spPr>
          <a:xfrm>
            <a:off x="2209800" y="3848100"/>
            <a:ext cx="5257800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dirty="0">
                <a:ln>
                  <a:solidFill>
                    <a:srgbClr val="0070C0"/>
                  </a:solidFill>
                </a:ln>
                <a:solidFill>
                  <a:srgbClr val="0070C0"/>
                </a:solidFill>
                <a:latin typeface="Comic Sans MS" pitchFamily="66" charset="0"/>
                <a:ea typeface="+mj-ea"/>
                <a:cs typeface="+mj-cs"/>
              </a:rPr>
              <a:t>Two</a:t>
            </a:r>
            <a:r>
              <a:rPr kumimoji="0" lang="en-US" sz="4000" b="0" i="0" u="none" strike="noStrike" kern="1200" cap="none" spc="0" normalizeH="0" baseline="0" noProof="0" dirty="0">
                <a:ln>
                  <a:solidFill>
                    <a:srgbClr val="0070C0"/>
                  </a:solidFill>
                </a:ln>
                <a:solidFill>
                  <a:srgbClr val="0070C0"/>
                </a:solidFill>
                <a:effectLst/>
                <a:uLnTx/>
                <a:uFillTx/>
                <a:latin typeface="Comic Sans MS" pitchFamily="66" charset="0"/>
                <a:ea typeface="+mj-ea"/>
                <a:cs typeface="+mj-cs"/>
              </a:rPr>
              <a:t> hundred and forty two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E1D2EBE-D8D4-4312-9686-08C43CFDCEB5}"/>
              </a:ext>
            </a:extLst>
          </p:cNvPr>
          <p:cNvSpPr/>
          <p:nvPr/>
        </p:nvSpPr>
        <p:spPr>
          <a:xfrm>
            <a:off x="2590800" y="3171092"/>
            <a:ext cx="4572000" cy="609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0" lang="en-US" sz="1800" b="0" i="0" u="none" strike="noStrike" kern="1200" cap="none" spc="0" normalizeH="0" baseline="0" noProof="0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+mj-cs"/>
              </a:rPr>
              <a:t>Number name ( In words)</a:t>
            </a:r>
            <a:endParaRPr lang="en-PK" dirty="0">
              <a:ln>
                <a:solidFill>
                  <a:srgbClr val="FF0000"/>
                </a:solidFill>
              </a:ln>
            </a:endParaRPr>
          </a:p>
        </p:txBody>
      </p:sp>
      <p:pic>
        <p:nvPicPr>
          <p:cNvPr id="1030" name="Picture 6" descr="Life Cruisin' Hacks - os.me">
            <a:extLst>
              <a:ext uri="{FF2B5EF4-FFF2-40B4-BE49-F238E27FC236}">
                <a16:creationId xmlns:a16="http://schemas.microsoft.com/office/drawing/2014/main" id="{BAB6E761-025F-4C4C-9355-BEF5FFFB88F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6623" y="23445"/>
            <a:ext cx="2127377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3" grpId="0"/>
      <p:bldP spid="1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1409699" y="735623"/>
            <a:ext cx="6324600" cy="1600200"/>
          </a:xfrm>
          <a:prstGeom prst="rect">
            <a:avLst/>
          </a:prstGeom>
        </p:spPr>
        <p:txBody>
          <a:bodyPr vert="horz" lIns="0" rIns="0" bIns="0" anchor="b">
            <a:normAutofit fontScale="85000"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+mj-cs"/>
              </a:rPr>
              <a:t>I’m number </a:t>
            </a:r>
            <a:r>
              <a:rPr lang="en-US" sz="480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  <a:latin typeface="Comic Sans MS" pitchFamily="66" charset="0"/>
                <a:ea typeface="+mj-ea"/>
                <a:cs typeface="+mj-cs"/>
              </a:rPr>
              <a:t>109</a:t>
            </a:r>
            <a:endParaRPr kumimoji="0" lang="en-US" sz="4800" b="0" i="0" u="none" strike="noStrike" kern="1200" cap="none" spc="0" normalizeH="0" baseline="0" noProof="0" dirty="0">
              <a:ln>
                <a:solidFill>
                  <a:srgbClr val="FFC000"/>
                </a:solidFill>
              </a:ln>
              <a:solidFill>
                <a:srgbClr val="FFC000"/>
              </a:solidFill>
              <a:effectLst/>
              <a:uLnTx/>
              <a:uFillTx/>
              <a:latin typeface="Comic Sans MS" pitchFamily="66" charset="0"/>
              <a:ea typeface="+mj-ea"/>
              <a:cs typeface="+mj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  <a:latin typeface="Comic Sans MS" pitchFamily="66" charset="0"/>
                <a:ea typeface="+mj-ea"/>
                <a:cs typeface="+mj-cs"/>
              </a:rPr>
              <a:t>What’s my number name?</a:t>
            </a:r>
            <a:endParaRPr kumimoji="0" lang="en-US" sz="4800" b="0" i="0" u="none" strike="noStrike" kern="1200" cap="none" spc="0" normalizeH="0" baseline="0" noProof="0" dirty="0">
              <a:ln>
                <a:solidFill>
                  <a:srgbClr val="FFC000"/>
                </a:solidFill>
              </a:ln>
              <a:solidFill>
                <a:srgbClr val="FFC000"/>
              </a:solidFill>
              <a:effectLst/>
              <a:uLnTx/>
              <a:uFillTx/>
              <a:latin typeface="Comic Sans MS" pitchFamily="66" charset="0"/>
              <a:ea typeface="+mj-ea"/>
              <a:cs typeface="+mj-cs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352800" y="342900"/>
            <a:ext cx="2286000" cy="609600"/>
          </a:xfrm>
          <a:prstGeom prst="rect">
            <a:avLst/>
          </a:prstGeom>
        </p:spPr>
        <p:txBody>
          <a:bodyPr vert="horz" lIns="81043" tIns="40522" rIns="81043" bIns="40522" rtlCol="0" anchor="ctr">
            <a:normAutofit fontScale="92500"/>
          </a:bodyPr>
          <a:lstStyle/>
          <a:p>
            <a:pPr lvl="0" defTabSz="810433">
              <a:spcBef>
                <a:spcPct val="0"/>
              </a:spcBef>
              <a:defRPr/>
            </a:pPr>
            <a:r>
              <a:rPr lang="en-US" sz="280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  <a:latin typeface="Comic Sans MS" pitchFamily="66" charset="0"/>
              </a:rPr>
              <a:t>Question # 2</a:t>
            </a:r>
          </a:p>
        </p:txBody>
      </p:sp>
      <p:pic>
        <p:nvPicPr>
          <p:cNvPr id="1028" name="Picture 4" descr="Greeting card with seamless floral border perfect Vector Image">
            <a:extLst>
              <a:ext uri="{FF2B5EF4-FFF2-40B4-BE49-F238E27FC236}">
                <a16:creationId xmlns:a16="http://schemas.microsoft.com/office/drawing/2014/main" id="{73DE7BE7-ADF2-49BB-8D33-00007E5716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334"/>
          <a:stretch/>
        </p:blipFill>
        <p:spPr bwMode="auto">
          <a:xfrm>
            <a:off x="685800" y="2382714"/>
            <a:ext cx="8229600" cy="3379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387DA38-5AB9-4EDC-80EB-949DEC39048B}"/>
              </a:ext>
            </a:extLst>
          </p:cNvPr>
          <p:cNvSpPr/>
          <p:nvPr/>
        </p:nvSpPr>
        <p:spPr>
          <a:xfrm>
            <a:off x="1066800" y="3848100"/>
            <a:ext cx="7391400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914400">
              <a:spcBef>
                <a:spcPct val="0"/>
              </a:spcBef>
              <a:defRPr/>
            </a:pPr>
            <a:r>
              <a:rPr lang="en-US" sz="4000" dirty="0">
                <a:ln>
                  <a:solidFill>
                    <a:srgbClr val="0070C0"/>
                  </a:solidFill>
                </a:ln>
                <a:solidFill>
                  <a:srgbClr val="0070C0"/>
                </a:solidFill>
                <a:latin typeface="Comic Sans MS" pitchFamily="66" charset="0"/>
              </a:rPr>
              <a:t>One hundred and nine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E1D2EBE-D8D4-4312-9686-08C43CFDCEB5}"/>
              </a:ext>
            </a:extLst>
          </p:cNvPr>
          <p:cNvSpPr/>
          <p:nvPr/>
        </p:nvSpPr>
        <p:spPr>
          <a:xfrm>
            <a:off x="2590800" y="3171092"/>
            <a:ext cx="4572000" cy="609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0" lang="en-US" sz="1800" b="0" i="0" u="none" strike="noStrike" kern="1200" cap="none" spc="0" normalizeH="0" baseline="0" noProof="0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+mj-cs"/>
              </a:rPr>
              <a:t>Number name ( In words)</a:t>
            </a:r>
            <a:endParaRPr lang="en-PK" dirty="0">
              <a:ln>
                <a:solidFill>
                  <a:srgbClr val="FF0000"/>
                </a:solidFill>
              </a:ln>
            </a:endParaRPr>
          </a:p>
        </p:txBody>
      </p:sp>
      <p:pic>
        <p:nvPicPr>
          <p:cNvPr id="1030" name="Picture 6" descr="Life Cruisin' Hacks - os.me">
            <a:extLst>
              <a:ext uri="{FF2B5EF4-FFF2-40B4-BE49-F238E27FC236}">
                <a16:creationId xmlns:a16="http://schemas.microsoft.com/office/drawing/2014/main" id="{BAB6E761-025F-4C4C-9355-BEF5FFFB88F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6623" y="23445"/>
            <a:ext cx="2127377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5314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3" grpId="0"/>
      <p:bldP spid="1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709246" y="736835"/>
            <a:ext cx="5791200" cy="1600200"/>
          </a:xfrm>
          <a:prstGeom prst="rect">
            <a:avLst/>
          </a:prstGeom>
        </p:spPr>
        <p:txBody>
          <a:bodyPr vert="horz" lIns="0" rIns="0" bIns="0" anchor="b">
            <a:noAutofit/>
          </a:bodyPr>
          <a:lstStyle/>
          <a:p>
            <a:pPr lvl="0" algn="ctr" defTabSz="914400">
              <a:spcBef>
                <a:spcPct val="0"/>
              </a:spcBef>
              <a:defRPr/>
            </a:pPr>
            <a:r>
              <a:rPr lang="en-US" sz="3500" dirty="0">
                <a:ln>
                  <a:solidFill>
                    <a:srgbClr val="FFC000"/>
                  </a:solidFill>
                </a:ln>
                <a:solidFill>
                  <a:srgbClr val="FFFF00"/>
                </a:solidFill>
                <a:latin typeface="Comic Sans MS" pitchFamily="66" charset="0"/>
              </a:rPr>
              <a:t>I have 1 hundred 5 tens and 0 ones .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500" dirty="0">
                <a:ln>
                  <a:solidFill>
                    <a:srgbClr val="FFC000"/>
                  </a:solidFill>
                </a:ln>
                <a:solidFill>
                  <a:srgbClr val="FFFF00"/>
                </a:solidFill>
                <a:latin typeface="Comic Sans MS" pitchFamily="66" charset="0"/>
                <a:ea typeface="+mj-ea"/>
                <a:cs typeface="+mj-cs"/>
              </a:rPr>
              <a:t>Which number am I ?</a:t>
            </a:r>
            <a:endParaRPr kumimoji="0" lang="en-US" sz="3500" b="0" i="0" u="none" strike="noStrike" kern="1200" cap="none" spc="0" normalizeH="0" baseline="0" noProof="0" dirty="0">
              <a:ln>
                <a:solidFill>
                  <a:srgbClr val="FFC000"/>
                </a:solidFill>
              </a:ln>
              <a:solidFill>
                <a:srgbClr val="FFFF00"/>
              </a:solidFill>
              <a:effectLst/>
              <a:uLnTx/>
              <a:uFillTx/>
              <a:latin typeface="Comic Sans MS" pitchFamily="66" charset="0"/>
              <a:ea typeface="+mj-ea"/>
              <a:cs typeface="+mj-cs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200400" y="76200"/>
            <a:ext cx="2286000" cy="609600"/>
          </a:xfrm>
          <a:prstGeom prst="rect">
            <a:avLst/>
          </a:prstGeom>
        </p:spPr>
        <p:txBody>
          <a:bodyPr vert="horz" lIns="81043" tIns="40522" rIns="81043" bIns="40522" rtlCol="0" anchor="ctr">
            <a:normAutofit fontScale="92500"/>
          </a:bodyPr>
          <a:lstStyle/>
          <a:p>
            <a:pPr marL="0" marR="0" lvl="0" indent="0" defTabSz="81043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  <a:latin typeface="Comic Sans MS" pitchFamily="66" charset="0"/>
                <a:ea typeface="+mj-ea"/>
                <a:cs typeface="+mj-cs"/>
              </a:rPr>
              <a:t>Question # 3</a:t>
            </a:r>
            <a:endParaRPr kumimoji="0" lang="en-US" sz="2800" b="0" i="0" u="none" strike="noStrike" kern="1200" cap="none" spc="0" normalizeH="0" baseline="0" noProof="0" dirty="0">
              <a:ln>
                <a:solidFill>
                  <a:srgbClr val="FFC000"/>
                </a:solidFill>
              </a:ln>
              <a:solidFill>
                <a:srgbClr val="FFC000"/>
              </a:solidFill>
              <a:effectLst/>
              <a:uLnTx/>
              <a:uFillTx/>
              <a:latin typeface="Comic Sans MS" pitchFamily="66" charset="0"/>
              <a:ea typeface="+mj-ea"/>
              <a:cs typeface="+mj-cs"/>
            </a:endParaRPr>
          </a:p>
        </p:txBody>
      </p:sp>
      <p:pic>
        <p:nvPicPr>
          <p:cNvPr id="2052" name="Picture 4" descr="Pin on Best Templates">
            <a:extLst>
              <a:ext uri="{FF2B5EF4-FFF2-40B4-BE49-F238E27FC236}">
                <a16:creationId xmlns:a16="http://schemas.microsoft.com/office/drawing/2014/main" id="{1BA41D95-776E-4E57-B1E6-D5DF068EED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362708"/>
            <a:ext cx="7772400" cy="3510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9180AB0-05A5-4078-BD7C-DB853D5141AE}"/>
              </a:ext>
            </a:extLst>
          </p:cNvPr>
          <p:cNvSpPr/>
          <p:nvPr/>
        </p:nvSpPr>
        <p:spPr>
          <a:xfrm>
            <a:off x="2590800" y="3171092"/>
            <a:ext cx="4572000" cy="609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0" lang="en-US" sz="1800" b="0" i="0" u="none" strike="noStrike" kern="1200" cap="none" spc="0" normalizeH="0" baseline="0" noProof="0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+mj-cs"/>
              </a:rPr>
              <a:t>Number</a:t>
            </a:r>
            <a:endParaRPr lang="en-PK" dirty="0">
              <a:ln>
                <a:solidFill>
                  <a:srgbClr val="FF0000"/>
                </a:solidFill>
              </a:ln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215BEBC-DC07-4F6C-AB24-AA32014852C1}"/>
              </a:ext>
            </a:extLst>
          </p:cNvPr>
          <p:cNvSpPr/>
          <p:nvPr/>
        </p:nvSpPr>
        <p:spPr>
          <a:xfrm>
            <a:off x="2209800" y="3848607"/>
            <a:ext cx="5029200" cy="12631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dirty="0">
                <a:ln>
                  <a:solidFill>
                    <a:srgbClr val="0070C0"/>
                  </a:solidFill>
                </a:ln>
                <a:solidFill>
                  <a:srgbClr val="0070C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150</a:t>
            </a:r>
            <a:endParaRPr kumimoji="0" lang="en-US" sz="4000" b="0" i="0" u="none" strike="noStrike" kern="1200" cap="none" spc="0" normalizeH="0" baseline="0" noProof="0" dirty="0">
              <a:ln>
                <a:solidFill>
                  <a:srgbClr val="0070C0"/>
                </a:solidFill>
              </a:ln>
              <a:solidFill>
                <a:srgbClr val="0070C0"/>
              </a:solidFill>
              <a:effectLst/>
              <a:uLnTx/>
              <a:uFillTx/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pic>
        <p:nvPicPr>
          <p:cNvPr id="2054" name="Picture 6" descr="penguin GIF 800x600 by Oleksandr Rozhkov on Dribbble">
            <a:extLst>
              <a:ext uri="{FF2B5EF4-FFF2-40B4-BE49-F238E27FC236}">
                <a16:creationId xmlns:a16="http://schemas.microsoft.com/office/drawing/2014/main" id="{5E159312-CF4B-40EB-933A-A4E3C422B5F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0415" y="24209"/>
            <a:ext cx="22860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Pin on caritas">
            <a:extLst>
              <a:ext uri="{FF2B5EF4-FFF2-40B4-BE49-F238E27FC236}">
                <a16:creationId xmlns:a16="http://schemas.microsoft.com/office/drawing/2014/main" id="{BD3D6A8F-7E1D-41A5-9EB6-893DDF4A77A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7600" y="3508130"/>
            <a:ext cx="137160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3028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8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2" grpId="0"/>
      <p:bldP spid="11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765292" y="769327"/>
            <a:ext cx="6324600" cy="1600200"/>
          </a:xfrm>
          <a:prstGeom prst="rect">
            <a:avLst/>
          </a:prstGeom>
        </p:spPr>
        <p:txBody>
          <a:bodyPr vert="horz" lIns="0" rIns="0" bIns="0" anchor="b">
            <a:normAutofit fontScale="85000" lnSpcReduction="20000"/>
          </a:bodyPr>
          <a:lstStyle/>
          <a:p>
            <a:pPr lvl="0" algn="ctr" defTabSz="914400">
              <a:spcBef>
                <a:spcPct val="0"/>
              </a:spcBef>
              <a:defRPr/>
            </a:pPr>
            <a:r>
              <a:rPr lang="en-US" sz="480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  <a:latin typeface="Comic Sans MS" pitchFamily="66" charset="0"/>
              </a:rPr>
              <a:t>I have 2 hundreds 1 ten and 7 ones .</a:t>
            </a:r>
          </a:p>
          <a:p>
            <a:pPr lvl="0" algn="ctr" defTabSz="914400">
              <a:spcBef>
                <a:spcPct val="0"/>
              </a:spcBef>
              <a:defRPr/>
            </a:pPr>
            <a:r>
              <a:rPr lang="en-US" sz="480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  <a:latin typeface="Comic Sans MS" pitchFamily="66" charset="0"/>
              </a:rPr>
              <a:t>What’s my number name?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352800" y="92319"/>
            <a:ext cx="2286000" cy="609600"/>
          </a:xfrm>
          <a:prstGeom prst="rect">
            <a:avLst/>
          </a:prstGeom>
        </p:spPr>
        <p:txBody>
          <a:bodyPr vert="horz" lIns="81043" tIns="40522" rIns="81043" bIns="40522" rtlCol="0" anchor="ctr">
            <a:normAutofit fontScale="92500"/>
          </a:bodyPr>
          <a:lstStyle/>
          <a:p>
            <a:pPr lvl="0" defTabSz="810433">
              <a:spcBef>
                <a:spcPct val="0"/>
              </a:spcBef>
              <a:defRPr/>
            </a:pPr>
            <a:r>
              <a:rPr lang="en-US" sz="280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  <a:latin typeface="Comic Sans MS" pitchFamily="66" charset="0"/>
              </a:rPr>
              <a:t>Question # 4</a:t>
            </a:r>
          </a:p>
        </p:txBody>
      </p:sp>
      <p:pic>
        <p:nvPicPr>
          <p:cNvPr id="1028" name="Picture 4" descr="Greeting card with seamless floral border perfect Vector Image">
            <a:extLst>
              <a:ext uri="{FF2B5EF4-FFF2-40B4-BE49-F238E27FC236}">
                <a16:creationId xmlns:a16="http://schemas.microsoft.com/office/drawing/2014/main" id="{73DE7BE7-ADF2-49BB-8D33-00007E5716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334"/>
          <a:stretch/>
        </p:blipFill>
        <p:spPr bwMode="auto">
          <a:xfrm>
            <a:off x="685800" y="2382714"/>
            <a:ext cx="8229600" cy="3379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387DA38-5AB9-4EDC-80EB-949DEC39048B}"/>
              </a:ext>
            </a:extLst>
          </p:cNvPr>
          <p:cNvSpPr/>
          <p:nvPr/>
        </p:nvSpPr>
        <p:spPr>
          <a:xfrm>
            <a:off x="1066800" y="3848100"/>
            <a:ext cx="7391400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>
              <a:spcBef>
                <a:spcPct val="0"/>
              </a:spcBef>
              <a:defRPr/>
            </a:pPr>
            <a:r>
              <a:rPr lang="en-US" sz="4000" dirty="0">
                <a:ln>
                  <a:solidFill>
                    <a:srgbClr val="0070C0"/>
                  </a:solidFill>
                </a:ln>
                <a:solidFill>
                  <a:srgbClr val="0070C0"/>
                </a:solidFill>
                <a:latin typeface="Comic Sans MS" pitchFamily="66" charset="0"/>
              </a:rPr>
              <a:t>Two hundred and seventeen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E1D2EBE-D8D4-4312-9686-08C43CFDCEB5}"/>
              </a:ext>
            </a:extLst>
          </p:cNvPr>
          <p:cNvSpPr/>
          <p:nvPr/>
        </p:nvSpPr>
        <p:spPr>
          <a:xfrm>
            <a:off x="2590800" y="3171092"/>
            <a:ext cx="4572000" cy="609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0" lang="en-US" sz="1800" b="0" i="0" u="none" strike="noStrike" kern="1200" cap="none" spc="0" normalizeH="0" baseline="0" noProof="0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+mj-cs"/>
              </a:rPr>
              <a:t>Number name ( In words)</a:t>
            </a:r>
            <a:endParaRPr lang="en-PK" dirty="0">
              <a:ln>
                <a:solidFill>
                  <a:srgbClr val="FF0000"/>
                </a:solidFill>
              </a:ln>
            </a:endParaRPr>
          </a:p>
        </p:txBody>
      </p:sp>
      <p:pic>
        <p:nvPicPr>
          <p:cNvPr id="1030" name="Picture 6" descr="Life Cruisin' Hacks - os.me">
            <a:extLst>
              <a:ext uri="{FF2B5EF4-FFF2-40B4-BE49-F238E27FC236}">
                <a16:creationId xmlns:a16="http://schemas.microsoft.com/office/drawing/2014/main" id="{BAB6E761-025F-4C4C-9355-BEF5FFFB88F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6623" y="23445"/>
            <a:ext cx="2127377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1634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3" grpId="0"/>
      <p:bldP spid="1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914400" y="563410"/>
            <a:ext cx="5791200" cy="1600200"/>
          </a:xfrm>
          <a:prstGeom prst="rect">
            <a:avLst/>
          </a:prstGeom>
        </p:spPr>
        <p:txBody>
          <a:bodyPr vert="horz" lIns="0" rIns="0" bIns="0" anchor="b">
            <a:noAutofit/>
          </a:bodyPr>
          <a:lstStyle/>
          <a:p>
            <a:pPr lvl="0" algn="ctr" defTabSz="914400">
              <a:spcBef>
                <a:spcPct val="0"/>
              </a:spcBef>
              <a:defRPr/>
            </a:pPr>
            <a:r>
              <a:rPr lang="en-US" sz="3500" dirty="0">
                <a:ln>
                  <a:solidFill>
                    <a:srgbClr val="FFC000"/>
                  </a:solidFill>
                </a:ln>
                <a:solidFill>
                  <a:srgbClr val="FFFF00"/>
                </a:solidFill>
                <a:latin typeface="Comic Sans MS" pitchFamily="66" charset="0"/>
              </a:rPr>
              <a:t>Look at the number 231 and fill in the blanks.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200400" y="76200"/>
            <a:ext cx="2286000" cy="609600"/>
          </a:xfrm>
          <a:prstGeom prst="rect">
            <a:avLst/>
          </a:prstGeom>
        </p:spPr>
        <p:txBody>
          <a:bodyPr vert="horz" lIns="81043" tIns="40522" rIns="81043" bIns="40522" rtlCol="0" anchor="ctr">
            <a:normAutofit fontScale="92500"/>
          </a:bodyPr>
          <a:lstStyle/>
          <a:p>
            <a:pPr marL="0" marR="0" lvl="0" indent="0" defTabSz="81043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  <a:latin typeface="Comic Sans MS" pitchFamily="66" charset="0"/>
                <a:ea typeface="+mj-ea"/>
                <a:cs typeface="+mj-cs"/>
              </a:rPr>
              <a:t>Question # 5</a:t>
            </a:r>
            <a:endParaRPr kumimoji="0" lang="en-US" sz="2800" b="0" i="0" u="none" strike="noStrike" kern="1200" cap="none" spc="0" normalizeH="0" baseline="0" noProof="0" dirty="0">
              <a:ln>
                <a:solidFill>
                  <a:srgbClr val="FFC000"/>
                </a:solidFill>
              </a:ln>
              <a:solidFill>
                <a:srgbClr val="FFC000"/>
              </a:solidFill>
              <a:effectLst/>
              <a:uLnTx/>
              <a:uFillTx/>
              <a:latin typeface="Comic Sans MS" pitchFamily="66" charset="0"/>
              <a:ea typeface="+mj-ea"/>
              <a:cs typeface="+mj-cs"/>
            </a:endParaRPr>
          </a:p>
        </p:txBody>
      </p:sp>
      <p:pic>
        <p:nvPicPr>
          <p:cNvPr id="2052" name="Picture 4" descr="Pin on Best Templates">
            <a:extLst>
              <a:ext uri="{FF2B5EF4-FFF2-40B4-BE49-F238E27FC236}">
                <a16:creationId xmlns:a16="http://schemas.microsoft.com/office/drawing/2014/main" id="{1BA41D95-776E-4E57-B1E6-D5DF068EED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2539511"/>
            <a:ext cx="9126414" cy="3510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9180AB0-05A5-4078-BD7C-DB853D5141AE}"/>
              </a:ext>
            </a:extLst>
          </p:cNvPr>
          <p:cNvSpPr/>
          <p:nvPr/>
        </p:nvSpPr>
        <p:spPr>
          <a:xfrm>
            <a:off x="1981200" y="3971894"/>
            <a:ext cx="5486400" cy="609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0" lang="en-US" sz="2400" b="0" i="0" u="none" strike="noStrike" kern="1200" cap="none" spc="0" normalizeH="0" baseline="0" noProof="0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+mj-cs"/>
              </a:rPr>
              <a:t>______ hundreds _______ tens</a:t>
            </a:r>
          </a:p>
          <a:p>
            <a:pPr algn="ctr"/>
            <a:endParaRPr lang="en-US" sz="2400" dirty="0">
              <a:ln>
                <a:solidFill>
                  <a:srgbClr val="FF0000"/>
                </a:solidFill>
              </a:ln>
              <a:solidFill>
                <a:srgbClr val="FF0000"/>
              </a:solidFill>
              <a:latin typeface="Comic Sans MS" pitchFamily="66" charset="0"/>
              <a:ea typeface="+mj-ea"/>
              <a:cs typeface="+mj-cs"/>
            </a:endParaRPr>
          </a:p>
          <a:p>
            <a:pPr algn="ctr"/>
            <a:r>
              <a:rPr kumimoji="0" lang="en-US" sz="2400" b="0" i="0" u="none" strike="noStrike" kern="1200" cap="none" spc="0" normalizeH="0" baseline="0" noProof="0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+mj-cs"/>
              </a:rPr>
              <a:t> ______</a:t>
            </a:r>
            <a:r>
              <a:rPr kumimoji="0" lang="en-US" sz="2400" b="0" i="0" u="none" strike="noStrike" kern="1200" cap="none" spc="0" normalizeH="0" noProof="0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+mj-cs"/>
              </a:rPr>
              <a:t> ones</a:t>
            </a:r>
            <a:endParaRPr lang="en-PK" sz="2400" dirty="0">
              <a:ln>
                <a:solidFill>
                  <a:srgbClr val="FF0000"/>
                </a:solidFill>
              </a:ln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215BEBC-DC07-4F6C-AB24-AA32014852C1}"/>
              </a:ext>
            </a:extLst>
          </p:cNvPr>
          <p:cNvSpPr/>
          <p:nvPr/>
        </p:nvSpPr>
        <p:spPr>
          <a:xfrm>
            <a:off x="2453055" y="3099639"/>
            <a:ext cx="838200" cy="12631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dirty="0">
                <a:ln>
                  <a:solidFill>
                    <a:srgbClr val="0070C0"/>
                  </a:solidFill>
                </a:ln>
                <a:solidFill>
                  <a:srgbClr val="0070C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2</a:t>
            </a:r>
            <a:endParaRPr kumimoji="0" lang="en-US" sz="4000" b="0" i="0" u="none" strike="noStrike" kern="1200" cap="none" spc="0" normalizeH="0" baseline="0" noProof="0" dirty="0">
              <a:ln>
                <a:solidFill>
                  <a:srgbClr val="0070C0"/>
                </a:solidFill>
              </a:ln>
              <a:solidFill>
                <a:srgbClr val="0070C0"/>
              </a:solidFill>
              <a:effectLst/>
              <a:uLnTx/>
              <a:uFillTx/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pic>
        <p:nvPicPr>
          <p:cNvPr id="2054" name="Picture 6" descr="penguin GIF 800x600 by Oleksandr Rozhkov on Dribbble">
            <a:extLst>
              <a:ext uri="{FF2B5EF4-FFF2-40B4-BE49-F238E27FC236}">
                <a16:creationId xmlns:a16="http://schemas.microsoft.com/office/drawing/2014/main" id="{5E159312-CF4B-40EB-933A-A4E3C422B5F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0415" y="24209"/>
            <a:ext cx="22860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Pin on caritas">
            <a:extLst>
              <a:ext uri="{FF2B5EF4-FFF2-40B4-BE49-F238E27FC236}">
                <a16:creationId xmlns:a16="http://schemas.microsoft.com/office/drawing/2014/main" id="{BD3D6A8F-7E1D-41A5-9EB6-893DDF4A77A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7600" y="3508130"/>
            <a:ext cx="137160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3B3BA33-3EB8-4CF4-9338-306DA0392F1E}"/>
              </a:ext>
            </a:extLst>
          </p:cNvPr>
          <p:cNvSpPr/>
          <p:nvPr/>
        </p:nvSpPr>
        <p:spPr>
          <a:xfrm>
            <a:off x="5272454" y="3108431"/>
            <a:ext cx="838200" cy="12631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dirty="0">
                <a:ln>
                  <a:solidFill>
                    <a:srgbClr val="0070C0"/>
                  </a:solidFill>
                </a:ln>
                <a:solidFill>
                  <a:srgbClr val="0070C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3</a:t>
            </a:r>
            <a:endParaRPr kumimoji="0" lang="en-US" sz="4000" b="0" i="0" u="none" strike="noStrike" kern="1200" cap="none" spc="0" normalizeH="0" baseline="0" noProof="0" dirty="0">
              <a:ln>
                <a:solidFill>
                  <a:srgbClr val="0070C0"/>
                </a:solidFill>
              </a:ln>
              <a:solidFill>
                <a:srgbClr val="0070C0"/>
              </a:solidFill>
              <a:effectLst/>
              <a:uLnTx/>
              <a:uFillTx/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6AD9BBC-A81D-4972-BE10-189EC9C37A7D}"/>
              </a:ext>
            </a:extLst>
          </p:cNvPr>
          <p:cNvSpPr/>
          <p:nvPr/>
        </p:nvSpPr>
        <p:spPr>
          <a:xfrm>
            <a:off x="3924300" y="3895694"/>
            <a:ext cx="838200" cy="12631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noProof="0" dirty="0">
                <a:ln>
                  <a:solidFill>
                    <a:srgbClr val="0070C0"/>
                  </a:solidFill>
                </a:ln>
                <a:solidFill>
                  <a:srgbClr val="0070C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1</a:t>
            </a:r>
            <a:endParaRPr kumimoji="0" lang="en-US" sz="4000" b="0" i="0" u="none" strike="noStrike" kern="1200" cap="none" spc="0" normalizeH="0" baseline="0" noProof="0" dirty="0">
              <a:ln>
                <a:solidFill>
                  <a:srgbClr val="0070C0"/>
                </a:solidFill>
              </a:ln>
              <a:solidFill>
                <a:srgbClr val="0070C0"/>
              </a:solidFill>
              <a:effectLst/>
              <a:uLnTx/>
              <a:uFillTx/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5370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8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2" grpId="0"/>
      <p:bldP spid="11" grpId="0"/>
      <p:bldP spid="9" grpId="0"/>
      <p:bldP spid="10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ont design for word homework on white background Vector Image">
            <a:extLst>
              <a:ext uri="{FF2B5EF4-FFF2-40B4-BE49-F238E27FC236}">
                <a16:creationId xmlns:a16="http://schemas.microsoft.com/office/drawing/2014/main" id="{B1687007-6AA4-47D3-A4F0-DBF00E7E49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333"/>
          <a:stretch/>
        </p:blipFill>
        <p:spPr bwMode="auto">
          <a:xfrm>
            <a:off x="1143000" y="323850"/>
            <a:ext cx="7326313" cy="506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2234553" y="-201564"/>
            <a:ext cx="4572000" cy="8763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0" i="0" u="none" strike="noStrike" kern="1200" cap="none" spc="0" normalizeH="0" baseline="0" noProof="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+mj-cs"/>
              </a:rPr>
              <a:t>I’m number 101</a:t>
            </a:r>
          </a:p>
        </p:txBody>
      </p:sp>
      <p:sp>
        <p:nvSpPr>
          <p:cNvPr id="8" name="Cloud Callout 7"/>
          <p:cNvSpPr/>
          <p:nvPr/>
        </p:nvSpPr>
        <p:spPr>
          <a:xfrm>
            <a:off x="147962" y="674736"/>
            <a:ext cx="2397591" cy="2228226"/>
          </a:xfrm>
          <a:prstGeom prst="cloudCallout">
            <a:avLst>
              <a:gd name="adj1" fmla="val 94779"/>
              <a:gd name="adj2" fmla="val -45123"/>
            </a:avLst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n>
                  <a:solidFill>
                    <a:srgbClr val="C00000"/>
                  </a:solidFill>
                </a:ln>
                <a:solidFill>
                  <a:srgbClr val="FF0000"/>
                </a:solidFill>
                <a:latin typeface="Comic Sans MS" pitchFamily="66" charset="0"/>
              </a:rPr>
              <a:t>I’m 3-digit number &amp;</a:t>
            </a:r>
          </a:p>
          <a:p>
            <a:pPr algn="ctr"/>
            <a:r>
              <a:rPr lang="en-US" sz="2000" dirty="0">
                <a:ln>
                  <a:solidFill>
                    <a:srgbClr val="C00000"/>
                  </a:solidFill>
                </a:ln>
                <a:solidFill>
                  <a:srgbClr val="FF0000"/>
                </a:solidFill>
                <a:latin typeface="Comic Sans MS" pitchFamily="66" charset="0"/>
              </a:rPr>
              <a:t> I have </a:t>
            </a:r>
          </a:p>
          <a:p>
            <a:pPr algn="ctr"/>
            <a:r>
              <a:rPr lang="en-US" sz="2000" dirty="0">
                <a:ln>
                  <a:solidFill>
                    <a:srgbClr val="C00000"/>
                  </a:solidFill>
                </a:ln>
                <a:solidFill>
                  <a:srgbClr val="FF0000"/>
                </a:solidFill>
                <a:latin typeface="Comic Sans MS" pitchFamily="66" charset="0"/>
              </a:rPr>
              <a:t>1 hundred, </a:t>
            </a:r>
          </a:p>
          <a:p>
            <a:pPr algn="ctr"/>
            <a:r>
              <a:rPr lang="en-US" sz="2000" dirty="0">
                <a:ln>
                  <a:solidFill>
                    <a:srgbClr val="C00000"/>
                  </a:solidFill>
                </a:ln>
                <a:solidFill>
                  <a:srgbClr val="FF0000"/>
                </a:solidFill>
                <a:latin typeface="Comic Sans MS" pitchFamily="66" charset="0"/>
              </a:rPr>
              <a:t>0 tens and</a:t>
            </a:r>
          </a:p>
          <a:p>
            <a:pPr algn="ctr"/>
            <a:r>
              <a:rPr lang="en-US" sz="2000" dirty="0">
                <a:ln>
                  <a:solidFill>
                    <a:srgbClr val="C00000"/>
                  </a:solidFill>
                </a:ln>
                <a:solidFill>
                  <a:srgbClr val="FF0000"/>
                </a:solidFill>
                <a:latin typeface="Comic Sans MS" pitchFamily="66" charset="0"/>
              </a:rPr>
              <a:t> 1 one.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5601323" y="711306"/>
            <a:ext cx="914400" cy="457200"/>
          </a:xfrm>
          <a:prstGeom prst="rect">
            <a:avLst/>
          </a:prstGeom>
        </p:spPr>
        <p:txBody>
          <a:bodyPr vert="horz" lIns="0" rIns="0" bIns="0" anchor="b">
            <a:normAutofit fontScale="550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0" i="0" u="none" strike="noStrike" kern="1200" cap="none" spc="0" normalizeH="0" baseline="0" noProof="0" dirty="0">
                <a:ln>
                  <a:solidFill>
                    <a:srgbClr val="0070C0"/>
                  </a:solidFill>
                </a:ln>
                <a:solidFill>
                  <a:srgbClr val="92D050"/>
                </a:solidFill>
                <a:effectLst/>
                <a:uLnTx/>
                <a:uFillTx/>
                <a:latin typeface="Comic Sans MS" pitchFamily="66" charset="0"/>
                <a:ea typeface="+mj-ea"/>
                <a:cs typeface="+mj-cs"/>
              </a:rPr>
              <a:t>Ones</a:t>
            </a:r>
          </a:p>
        </p:txBody>
      </p:sp>
      <p:sp>
        <p:nvSpPr>
          <p:cNvPr id="36" name="Left Arrow 35"/>
          <p:cNvSpPr/>
          <p:nvPr/>
        </p:nvSpPr>
        <p:spPr>
          <a:xfrm>
            <a:off x="6751702" y="1915097"/>
            <a:ext cx="2211030" cy="914400"/>
          </a:xfrm>
          <a:prstGeom prst="leftArrow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  <a:latin typeface="Comic Sans MS" pitchFamily="66" charset="0"/>
              </a:rPr>
              <a:t>100+0+1=101</a:t>
            </a:r>
          </a:p>
        </p:txBody>
      </p:sp>
      <p:pic>
        <p:nvPicPr>
          <p:cNvPr id="3074" name="Picture 2" descr="Formation bildung education GIF - Find on GIFER">
            <a:extLst>
              <a:ext uri="{FF2B5EF4-FFF2-40B4-BE49-F238E27FC236}">
                <a16:creationId xmlns:a16="http://schemas.microsoft.com/office/drawing/2014/main" id="{F17ECF0A-8E6D-44AB-B43C-C3363748DA24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7631" y="38100"/>
            <a:ext cx="2237772" cy="1297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itle 1">
            <a:extLst>
              <a:ext uri="{FF2B5EF4-FFF2-40B4-BE49-F238E27FC236}">
                <a16:creationId xmlns:a16="http://schemas.microsoft.com/office/drawing/2014/main" id="{CC994A7A-4458-47CB-AE5D-54932D500DFA}"/>
              </a:ext>
            </a:extLst>
          </p:cNvPr>
          <p:cNvSpPr txBox="1">
            <a:spLocks/>
          </p:cNvSpPr>
          <p:nvPr/>
        </p:nvSpPr>
        <p:spPr>
          <a:xfrm>
            <a:off x="4292771" y="739273"/>
            <a:ext cx="914400" cy="457200"/>
          </a:xfrm>
          <a:prstGeom prst="rect">
            <a:avLst/>
          </a:prstGeom>
        </p:spPr>
        <p:txBody>
          <a:bodyPr vert="horz" lIns="0" rIns="0" bIns="0" anchor="b">
            <a:normAutofit fontScale="625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000" dirty="0">
                <a:ln>
                  <a:solidFill>
                    <a:srgbClr val="0070C0"/>
                  </a:solidFill>
                </a:ln>
                <a:solidFill>
                  <a:srgbClr val="FF0000"/>
                </a:solidFill>
                <a:latin typeface="Comic Sans MS" pitchFamily="66" charset="0"/>
                <a:ea typeface="+mj-ea"/>
                <a:cs typeface="+mj-cs"/>
              </a:rPr>
              <a:t>T</a:t>
            </a:r>
            <a:r>
              <a:rPr kumimoji="0" lang="en-US" sz="5000" b="0" i="0" u="none" strike="noStrike" kern="1200" cap="none" spc="0" normalizeH="0" baseline="0" noProof="0" dirty="0" err="1">
                <a:ln>
                  <a:solidFill>
                    <a:srgbClr val="0070C0"/>
                  </a:solidFill>
                </a:ln>
                <a:solidFill>
                  <a:srgbClr val="FF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+mj-cs"/>
              </a:rPr>
              <a:t>ens</a:t>
            </a:r>
            <a:endParaRPr kumimoji="0" lang="en-US" sz="5000" b="0" i="0" u="none" strike="noStrike" kern="1200" cap="none" spc="0" normalizeH="0" baseline="0" noProof="0" dirty="0">
              <a:ln>
                <a:solidFill>
                  <a:srgbClr val="0070C0"/>
                </a:solidFill>
              </a:ln>
              <a:solidFill>
                <a:srgbClr val="FF0000"/>
              </a:solidFill>
              <a:effectLst/>
              <a:uLnTx/>
              <a:uFillTx/>
              <a:latin typeface="Comic Sans MS" pitchFamily="66" charset="0"/>
              <a:ea typeface="+mj-ea"/>
              <a:cs typeface="+mj-cs"/>
            </a:endParaRPr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167F4C7B-1B60-432E-93A5-C7417B8365AF}"/>
              </a:ext>
            </a:extLst>
          </p:cNvPr>
          <p:cNvSpPr txBox="1">
            <a:spLocks/>
          </p:cNvSpPr>
          <p:nvPr/>
        </p:nvSpPr>
        <p:spPr>
          <a:xfrm>
            <a:off x="2517031" y="652853"/>
            <a:ext cx="1546374" cy="457200"/>
          </a:xfrm>
          <a:prstGeom prst="rect">
            <a:avLst/>
          </a:prstGeom>
        </p:spPr>
        <p:txBody>
          <a:bodyPr vert="horz" lIns="0" rIns="0" bIns="0" anchor="b">
            <a:normAutofit fontScale="475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000" noProof="0" dirty="0">
                <a:ln>
                  <a:solidFill>
                    <a:srgbClr val="0070C0"/>
                  </a:solidFill>
                </a:ln>
                <a:solidFill>
                  <a:srgbClr val="0070C0"/>
                </a:solidFill>
                <a:latin typeface="Comic Sans MS" pitchFamily="66" charset="0"/>
                <a:ea typeface="+mj-ea"/>
                <a:cs typeface="+mj-cs"/>
              </a:rPr>
              <a:t>Hundred</a:t>
            </a:r>
            <a:r>
              <a:rPr kumimoji="0" lang="en-US" sz="5000" b="0" i="0" u="none" strike="noStrike" kern="1200" cap="none" spc="0" normalizeH="0" baseline="0" noProof="0" dirty="0">
                <a:ln>
                  <a:solidFill>
                    <a:srgbClr val="0070C0"/>
                  </a:solidFill>
                </a:ln>
                <a:solidFill>
                  <a:srgbClr val="0070C0"/>
                </a:solidFill>
                <a:effectLst/>
                <a:uLnTx/>
                <a:uFillTx/>
                <a:latin typeface="Comic Sans MS" pitchFamily="66" charset="0"/>
                <a:ea typeface="+mj-ea"/>
                <a:cs typeface="+mj-cs"/>
              </a:rPr>
              <a:t>s</a:t>
            </a:r>
          </a:p>
        </p:txBody>
      </p:sp>
      <p:pic>
        <p:nvPicPr>
          <p:cNvPr id="59" name="Picture 4" descr="One Block Illustration - Twinkl">
            <a:extLst>
              <a:ext uri="{FF2B5EF4-FFF2-40B4-BE49-F238E27FC236}">
                <a16:creationId xmlns:a16="http://schemas.microsoft.com/office/drawing/2014/main" id="{29FAEE88-8664-4BDD-8BE0-CBA7D8F255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l="24428" r="23664"/>
          <a:stretch>
            <a:fillRect/>
          </a:stretch>
        </p:blipFill>
        <p:spPr bwMode="auto">
          <a:xfrm>
            <a:off x="5868023" y="1594476"/>
            <a:ext cx="381000" cy="366993"/>
          </a:xfrm>
          <a:prstGeom prst="rect">
            <a:avLst/>
          </a:prstGeom>
          <a:noFill/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AA6266D-D9A6-4EEA-A802-49627D5EFD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5553" y="1196473"/>
            <a:ext cx="1576565" cy="1862085"/>
          </a:xfrm>
          <a:prstGeom prst="rect">
            <a:avLst/>
          </a:prstGeom>
        </p:spPr>
      </p:pic>
      <p:pic>
        <p:nvPicPr>
          <p:cNvPr id="3076" name="Picture 4" descr="Happy GIFs - Get the best gif on GIFER">
            <a:extLst>
              <a:ext uri="{FF2B5EF4-FFF2-40B4-BE49-F238E27FC236}">
                <a16:creationId xmlns:a16="http://schemas.microsoft.com/office/drawing/2014/main" id="{36E53C07-522F-4B10-A3EB-2B90B50F1DB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0" y="3979704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lipart lion frame, Picture #2452863 clipart lion frame">
            <a:extLst>
              <a:ext uri="{FF2B5EF4-FFF2-40B4-BE49-F238E27FC236}">
                <a16:creationId xmlns:a16="http://schemas.microsoft.com/office/drawing/2014/main" id="{4B5F3680-56FA-48BA-B1BB-C6F924A435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7586" y="3271102"/>
            <a:ext cx="5457477" cy="2786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D62FFADC-BB74-4BBE-BD3F-C7591E933343}"/>
              </a:ext>
            </a:extLst>
          </p:cNvPr>
          <p:cNvSpPr/>
          <p:nvPr/>
        </p:nvSpPr>
        <p:spPr>
          <a:xfrm>
            <a:off x="3232404" y="3270409"/>
            <a:ext cx="3922659" cy="5398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ln>
                  <a:solidFill>
                    <a:schemeClr val="accent6">
                      <a:lumMod val="75000"/>
                    </a:schemeClr>
                  </a:solidFill>
                </a:ln>
                <a:solidFill>
                  <a:srgbClr val="0070C0"/>
                </a:solidFill>
                <a:latin typeface="Comic Sans MS" pitchFamily="66" charset="0"/>
                <a:ea typeface="+mj-ea"/>
                <a:cs typeface="+mj-cs"/>
              </a:rPr>
              <a:t>Number name (In words )</a:t>
            </a:r>
            <a:endParaRPr kumimoji="0" lang="en-US" sz="1800" b="0" i="0" u="none" strike="noStrike" kern="1200" cap="none" spc="0" normalizeH="0" baseline="0" noProof="0" dirty="0">
              <a:ln>
                <a:solidFill>
                  <a:schemeClr val="accent6">
                    <a:lumMod val="75000"/>
                  </a:schemeClr>
                </a:solidFill>
              </a:ln>
              <a:solidFill>
                <a:srgbClr val="0070C0"/>
              </a:solidFill>
              <a:effectLst/>
              <a:uLnTx/>
              <a:uFillTx/>
              <a:latin typeface="Comic Sans MS" pitchFamily="66" charset="0"/>
              <a:ea typeface="+mj-ea"/>
              <a:cs typeface="+mj-cs"/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D081D59E-3429-49A7-962D-3C9B90093073}"/>
              </a:ext>
            </a:extLst>
          </p:cNvPr>
          <p:cNvSpPr/>
          <p:nvPr/>
        </p:nvSpPr>
        <p:spPr>
          <a:xfrm>
            <a:off x="3581400" y="4392313"/>
            <a:ext cx="3722395" cy="5398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dirty="0">
                <a:ln>
                  <a:solidFill>
                    <a:schemeClr val="accent6">
                      <a:lumMod val="75000"/>
                    </a:schemeClr>
                  </a:solidFill>
                </a:ln>
                <a:solidFill>
                  <a:srgbClr val="FF0000"/>
                </a:solidFill>
                <a:latin typeface="Comic Sans MS" pitchFamily="66" charset="0"/>
                <a:ea typeface="+mj-ea"/>
                <a:cs typeface="+mj-cs"/>
              </a:rPr>
              <a:t>One hundred and one</a:t>
            </a:r>
            <a:endParaRPr kumimoji="0" lang="en-US" sz="4000" b="0" i="0" u="none" strike="noStrike" kern="1200" cap="none" spc="0" normalizeH="0" baseline="0" noProof="0" dirty="0">
              <a:ln>
                <a:solidFill>
                  <a:schemeClr val="accent6">
                    <a:lumMod val="75000"/>
                  </a:schemeClr>
                </a:solidFill>
              </a:ln>
              <a:solidFill>
                <a:srgbClr val="FF0000"/>
              </a:solidFill>
              <a:effectLst/>
              <a:uLnTx/>
              <a:uFillTx/>
              <a:latin typeface="Comic Sans MS" pitchFamily="66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10" grpId="0"/>
      <p:bldP spid="36" grpId="0" animBg="1"/>
      <p:bldP spid="33" grpId="0"/>
      <p:bldP spid="35" grpId="0"/>
      <p:bldP spid="30" grpId="0" animBg="1"/>
      <p:bldP spid="84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2057400" cy="723900"/>
          </a:xfr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dirty="0">
                <a:ln w="12700">
                  <a:solidFill>
                    <a:srgbClr val="C00000"/>
                  </a:solidFill>
                  <a:prstDash val="solid"/>
                </a:ln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Diary</a:t>
            </a:r>
          </a:p>
        </p:txBody>
      </p:sp>
      <p:sp>
        <p:nvSpPr>
          <p:cNvPr id="51" name="Title 1"/>
          <p:cNvSpPr txBox="1">
            <a:spLocks/>
          </p:cNvSpPr>
          <p:nvPr/>
        </p:nvSpPr>
        <p:spPr>
          <a:xfrm>
            <a:off x="0" y="2247900"/>
            <a:ext cx="9144000" cy="2971800"/>
          </a:xfrm>
          <a:prstGeom prst="rect">
            <a:avLst/>
          </a:prstGeom>
        </p:spPr>
        <p:txBody>
          <a:bodyPr vert="horz" lIns="97252" tIns="48626" rIns="97252" bIns="48626" rtlCol="0" anchor="ctr">
            <a:noAutofit/>
          </a:bodyPr>
          <a:lstStyle/>
          <a:p>
            <a:pPr algn="ctr" defTabSz="972520">
              <a:spcBef>
                <a:spcPct val="0"/>
              </a:spcBef>
              <a:defRPr/>
            </a:pPr>
            <a:r>
              <a:rPr lang="en-US" sz="2800" dirty="0">
                <a:ln>
                  <a:solidFill>
                    <a:srgbClr val="C00000"/>
                  </a:solidFill>
                </a:ln>
                <a:solidFill>
                  <a:srgbClr val="C00000"/>
                </a:solidFill>
                <a:latin typeface="Comic Sans MS" pitchFamily="66" charset="0"/>
                <a:ea typeface="+mj-ea"/>
                <a:cs typeface="+mj-cs"/>
              </a:rPr>
              <a:t>Note:</a:t>
            </a:r>
            <a:r>
              <a:rPr lang="en-US" sz="2800" dirty="0">
                <a:ln>
                  <a:solidFill>
                    <a:schemeClr val="accent6">
                      <a:lumMod val="7500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Comic Sans MS" pitchFamily="66" charset="0"/>
                <a:ea typeface="+mj-ea"/>
                <a:cs typeface="+mj-cs"/>
              </a:rPr>
              <a:t> </a:t>
            </a:r>
          </a:p>
          <a:p>
            <a:pPr algn="ctr" defTabSz="972520">
              <a:spcBef>
                <a:spcPct val="0"/>
              </a:spcBef>
              <a:defRPr/>
            </a:pPr>
            <a:r>
              <a:rPr lang="en-US" sz="2800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  <a:latin typeface="Comic Sans MS" pitchFamily="66" charset="0"/>
                <a:ea typeface="+mj-ea"/>
                <a:cs typeface="+mj-cs"/>
              </a:rPr>
              <a:t>First click  on finish button &amp; then Click on check my answers </a:t>
            </a:r>
          </a:p>
          <a:p>
            <a:pPr algn="ctr" defTabSz="972520">
              <a:spcBef>
                <a:spcPct val="0"/>
              </a:spcBef>
              <a:defRPr/>
            </a:pPr>
            <a:r>
              <a:rPr lang="en-US" sz="2800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  <a:latin typeface="Comic Sans MS" pitchFamily="66" charset="0"/>
                <a:ea typeface="+mj-ea"/>
                <a:cs typeface="+mj-cs"/>
              </a:rPr>
              <a:t>Take a screenshot of your score and </a:t>
            </a:r>
          </a:p>
          <a:p>
            <a:pPr algn="ctr" defTabSz="972520">
              <a:spcBef>
                <a:spcPct val="0"/>
              </a:spcBef>
              <a:defRPr/>
            </a:pPr>
            <a:r>
              <a:rPr lang="en-US" sz="2800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  <a:latin typeface="Comic Sans MS" pitchFamily="66" charset="0"/>
                <a:ea typeface="+mj-ea"/>
                <a:cs typeface="+mj-cs"/>
              </a:rPr>
              <a:t>send it to your </a:t>
            </a:r>
            <a:r>
              <a:rPr lang="en-US" sz="2800" dirty="0" err="1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  <a:latin typeface="Comic Sans MS" pitchFamily="66" charset="0"/>
                <a:ea typeface="+mj-ea"/>
                <a:cs typeface="+mj-cs"/>
              </a:rPr>
              <a:t>maths</a:t>
            </a:r>
            <a:r>
              <a:rPr lang="en-US" sz="2800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  <a:latin typeface="Comic Sans MS" pitchFamily="66" charset="0"/>
                <a:ea typeface="+mj-ea"/>
                <a:cs typeface="+mj-cs"/>
              </a:rPr>
              <a:t> teacher.</a:t>
            </a:r>
          </a:p>
        </p:txBody>
      </p:sp>
      <p:sp>
        <p:nvSpPr>
          <p:cNvPr id="39" name="Title 1"/>
          <p:cNvSpPr txBox="1">
            <a:spLocks/>
          </p:cNvSpPr>
          <p:nvPr/>
        </p:nvSpPr>
        <p:spPr>
          <a:xfrm>
            <a:off x="1143000" y="1104900"/>
            <a:ext cx="7467600" cy="1447800"/>
          </a:xfrm>
          <a:prstGeom prst="rect">
            <a:avLst/>
          </a:prstGeom>
        </p:spPr>
        <p:txBody>
          <a:bodyPr vert="horz" lIns="97252" tIns="48626" rIns="97252" bIns="48626" rtlCol="0" anchor="ctr">
            <a:noAutofit/>
          </a:bodyPr>
          <a:lstStyle/>
          <a:p>
            <a:pPr algn="ctr" defTabSz="972520">
              <a:spcBef>
                <a:spcPct val="0"/>
              </a:spcBef>
              <a:defRPr/>
            </a:pPr>
            <a:r>
              <a:rPr lang="en-US" sz="2800" dirty="0">
                <a:ln>
                  <a:solidFill>
                    <a:srgbClr val="002060"/>
                  </a:solidFill>
                </a:ln>
                <a:solidFill>
                  <a:srgbClr val="002060"/>
                </a:solidFill>
                <a:latin typeface="Comic Sans MS" pitchFamily="66" charset="0"/>
                <a:ea typeface="+mj-ea"/>
                <a:cs typeface="+mj-cs"/>
              </a:rPr>
              <a:t>Solve your live worksheet carefully</a:t>
            </a:r>
            <a:endParaRPr lang="en-US" sz="2800" dirty="0">
              <a:ln>
                <a:solidFill>
                  <a:srgbClr val="FFC000"/>
                </a:solidFill>
              </a:ln>
              <a:solidFill>
                <a:srgbClr val="FFC000"/>
              </a:solidFill>
              <a:latin typeface="Comic Sans MS" pitchFamily="66" charset="0"/>
              <a:ea typeface="+mj-ea"/>
              <a:cs typeface="+mj-c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2286000" y="-224249"/>
            <a:ext cx="4572000" cy="876300"/>
          </a:xfrm>
          <a:prstGeom prst="rect">
            <a:avLst/>
          </a:prstGeom>
        </p:spPr>
        <p:txBody>
          <a:bodyPr vert="horz" lIns="0" rIns="0" bIns="0" anchor="b">
            <a:normAutofit fontScale="925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0" i="0" u="none" strike="noStrike" kern="1200" cap="none" spc="0" normalizeH="0" baseline="0" noProof="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+mj-cs"/>
              </a:rPr>
              <a:t>I’m number 108</a:t>
            </a:r>
          </a:p>
        </p:txBody>
      </p:sp>
      <p:sp>
        <p:nvSpPr>
          <p:cNvPr id="8" name="Cloud Callout 7"/>
          <p:cNvSpPr/>
          <p:nvPr/>
        </p:nvSpPr>
        <p:spPr>
          <a:xfrm>
            <a:off x="147962" y="674736"/>
            <a:ext cx="2397591" cy="2228226"/>
          </a:xfrm>
          <a:prstGeom prst="cloudCallout">
            <a:avLst>
              <a:gd name="adj1" fmla="val 94779"/>
              <a:gd name="adj2" fmla="val -45123"/>
            </a:avLst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n>
                  <a:solidFill>
                    <a:srgbClr val="C00000"/>
                  </a:solidFill>
                </a:ln>
                <a:solidFill>
                  <a:srgbClr val="FF0000"/>
                </a:solidFill>
                <a:latin typeface="Comic Sans MS" pitchFamily="66" charset="0"/>
              </a:rPr>
              <a:t>I’m 3-digit number &amp;</a:t>
            </a:r>
          </a:p>
          <a:p>
            <a:pPr algn="ctr"/>
            <a:r>
              <a:rPr lang="en-US" sz="2000" dirty="0">
                <a:ln>
                  <a:solidFill>
                    <a:srgbClr val="C00000"/>
                  </a:solidFill>
                </a:ln>
                <a:solidFill>
                  <a:srgbClr val="FF0000"/>
                </a:solidFill>
                <a:latin typeface="Comic Sans MS" pitchFamily="66" charset="0"/>
              </a:rPr>
              <a:t> I have </a:t>
            </a:r>
          </a:p>
          <a:p>
            <a:pPr algn="ctr"/>
            <a:r>
              <a:rPr lang="en-US" sz="2000" dirty="0">
                <a:ln>
                  <a:solidFill>
                    <a:srgbClr val="C00000"/>
                  </a:solidFill>
                </a:ln>
                <a:solidFill>
                  <a:srgbClr val="FF0000"/>
                </a:solidFill>
                <a:latin typeface="Comic Sans MS" pitchFamily="66" charset="0"/>
              </a:rPr>
              <a:t>1 hundred, </a:t>
            </a:r>
          </a:p>
          <a:p>
            <a:pPr algn="ctr"/>
            <a:r>
              <a:rPr lang="en-US" sz="2000" dirty="0">
                <a:ln>
                  <a:solidFill>
                    <a:srgbClr val="C00000"/>
                  </a:solidFill>
                </a:ln>
                <a:solidFill>
                  <a:srgbClr val="FF0000"/>
                </a:solidFill>
                <a:latin typeface="Comic Sans MS" pitchFamily="66" charset="0"/>
              </a:rPr>
              <a:t>0 tens and</a:t>
            </a:r>
          </a:p>
          <a:p>
            <a:pPr algn="ctr"/>
            <a:r>
              <a:rPr lang="en-US" sz="2000" dirty="0">
                <a:ln>
                  <a:solidFill>
                    <a:srgbClr val="C00000"/>
                  </a:solidFill>
                </a:ln>
                <a:solidFill>
                  <a:srgbClr val="FF0000"/>
                </a:solidFill>
                <a:latin typeface="Comic Sans MS" pitchFamily="66" charset="0"/>
              </a:rPr>
              <a:t> 8 ones.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5601323" y="676840"/>
            <a:ext cx="914400" cy="457200"/>
          </a:xfrm>
          <a:prstGeom prst="rect">
            <a:avLst/>
          </a:prstGeom>
        </p:spPr>
        <p:txBody>
          <a:bodyPr vert="horz" lIns="0" rIns="0" bIns="0" anchor="b">
            <a:normAutofit fontScale="550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0" i="0" u="none" strike="noStrike" kern="1200" cap="none" spc="0" normalizeH="0" baseline="0" noProof="0" dirty="0">
                <a:ln>
                  <a:solidFill>
                    <a:srgbClr val="0070C0"/>
                  </a:solidFill>
                </a:ln>
                <a:solidFill>
                  <a:srgbClr val="92D050"/>
                </a:solidFill>
                <a:effectLst/>
                <a:uLnTx/>
                <a:uFillTx/>
                <a:latin typeface="Comic Sans MS" pitchFamily="66" charset="0"/>
                <a:ea typeface="+mj-ea"/>
                <a:cs typeface="+mj-cs"/>
              </a:rPr>
              <a:t>Ones</a:t>
            </a:r>
          </a:p>
        </p:txBody>
      </p:sp>
      <p:sp>
        <p:nvSpPr>
          <p:cNvPr id="36" name="Left Arrow 35"/>
          <p:cNvSpPr/>
          <p:nvPr/>
        </p:nvSpPr>
        <p:spPr>
          <a:xfrm>
            <a:off x="6751702" y="1915097"/>
            <a:ext cx="2211030" cy="914400"/>
          </a:xfrm>
          <a:prstGeom prst="leftArrow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  <a:latin typeface="Comic Sans MS" pitchFamily="66" charset="0"/>
              </a:rPr>
              <a:t>100+0+8=108</a:t>
            </a:r>
          </a:p>
        </p:txBody>
      </p:sp>
      <p:pic>
        <p:nvPicPr>
          <p:cNvPr id="3074" name="Picture 2" descr="Formation bildung education GIF - Find on GIFER">
            <a:extLst>
              <a:ext uri="{FF2B5EF4-FFF2-40B4-BE49-F238E27FC236}">
                <a16:creationId xmlns:a16="http://schemas.microsoft.com/office/drawing/2014/main" id="{F17ECF0A-8E6D-44AB-B43C-C3363748DA24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7631" y="38100"/>
            <a:ext cx="2237772" cy="1297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itle 1">
            <a:extLst>
              <a:ext uri="{FF2B5EF4-FFF2-40B4-BE49-F238E27FC236}">
                <a16:creationId xmlns:a16="http://schemas.microsoft.com/office/drawing/2014/main" id="{CC994A7A-4458-47CB-AE5D-54932D500DFA}"/>
              </a:ext>
            </a:extLst>
          </p:cNvPr>
          <p:cNvSpPr txBox="1">
            <a:spLocks/>
          </p:cNvSpPr>
          <p:nvPr/>
        </p:nvSpPr>
        <p:spPr>
          <a:xfrm>
            <a:off x="4188787" y="721305"/>
            <a:ext cx="914400" cy="457200"/>
          </a:xfrm>
          <a:prstGeom prst="rect">
            <a:avLst/>
          </a:prstGeom>
        </p:spPr>
        <p:txBody>
          <a:bodyPr vert="horz" lIns="0" rIns="0" bIns="0" anchor="b">
            <a:normAutofit fontScale="625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000" dirty="0">
                <a:ln>
                  <a:solidFill>
                    <a:srgbClr val="0070C0"/>
                  </a:solidFill>
                </a:ln>
                <a:solidFill>
                  <a:srgbClr val="FF0000"/>
                </a:solidFill>
                <a:latin typeface="Comic Sans MS" pitchFamily="66" charset="0"/>
                <a:ea typeface="+mj-ea"/>
                <a:cs typeface="+mj-cs"/>
              </a:rPr>
              <a:t>T</a:t>
            </a:r>
            <a:r>
              <a:rPr kumimoji="0" lang="en-US" sz="5000" b="0" i="0" u="none" strike="noStrike" kern="1200" cap="none" spc="0" normalizeH="0" baseline="0" noProof="0" dirty="0" err="1">
                <a:ln>
                  <a:solidFill>
                    <a:srgbClr val="0070C0"/>
                  </a:solidFill>
                </a:ln>
                <a:solidFill>
                  <a:srgbClr val="FF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+mj-cs"/>
              </a:rPr>
              <a:t>ens</a:t>
            </a:r>
            <a:endParaRPr kumimoji="0" lang="en-US" sz="5000" b="0" i="0" u="none" strike="noStrike" kern="1200" cap="none" spc="0" normalizeH="0" baseline="0" noProof="0" dirty="0">
              <a:ln>
                <a:solidFill>
                  <a:srgbClr val="0070C0"/>
                </a:solidFill>
              </a:ln>
              <a:solidFill>
                <a:srgbClr val="FF0000"/>
              </a:solidFill>
              <a:effectLst/>
              <a:uLnTx/>
              <a:uFillTx/>
              <a:latin typeface="Comic Sans MS" pitchFamily="66" charset="0"/>
              <a:ea typeface="+mj-ea"/>
              <a:cs typeface="+mj-cs"/>
            </a:endParaRPr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167F4C7B-1B60-432E-93A5-C7417B8365AF}"/>
              </a:ext>
            </a:extLst>
          </p:cNvPr>
          <p:cNvSpPr txBox="1">
            <a:spLocks/>
          </p:cNvSpPr>
          <p:nvPr/>
        </p:nvSpPr>
        <p:spPr>
          <a:xfrm>
            <a:off x="2517031" y="652853"/>
            <a:ext cx="1546374" cy="457200"/>
          </a:xfrm>
          <a:prstGeom prst="rect">
            <a:avLst/>
          </a:prstGeom>
        </p:spPr>
        <p:txBody>
          <a:bodyPr vert="horz" lIns="0" rIns="0" bIns="0" anchor="b">
            <a:normAutofit fontScale="475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000" noProof="0" dirty="0">
                <a:ln>
                  <a:solidFill>
                    <a:srgbClr val="0070C0"/>
                  </a:solidFill>
                </a:ln>
                <a:solidFill>
                  <a:srgbClr val="0070C0"/>
                </a:solidFill>
                <a:latin typeface="Comic Sans MS" pitchFamily="66" charset="0"/>
                <a:ea typeface="+mj-ea"/>
                <a:cs typeface="+mj-cs"/>
              </a:rPr>
              <a:t>Hundred</a:t>
            </a:r>
            <a:r>
              <a:rPr kumimoji="0" lang="en-US" sz="5000" b="0" i="0" u="none" strike="noStrike" kern="1200" cap="none" spc="0" normalizeH="0" baseline="0" noProof="0" dirty="0">
                <a:ln>
                  <a:solidFill>
                    <a:srgbClr val="0070C0"/>
                  </a:solidFill>
                </a:ln>
                <a:solidFill>
                  <a:srgbClr val="0070C0"/>
                </a:solidFill>
                <a:effectLst/>
                <a:uLnTx/>
                <a:uFillTx/>
                <a:latin typeface="Comic Sans MS" pitchFamily="66" charset="0"/>
                <a:ea typeface="+mj-ea"/>
                <a:cs typeface="+mj-cs"/>
              </a:rPr>
              <a:t>s</a:t>
            </a:r>
          </a:p>
        </p:txBody>
      </p:sp>
      <p:pic>
        <p:nvPicPr>
          <p:cNvPr id="57" name="Picture 4" descr="One Block Illustration - Twinkl">
            <a:extLst>
              <a:ext uri="{FF2B5EF4-FFF2-40B4-BE49-F238E27FC236}">
                <a16:creationId xmlns:a16="http://schemas.microsoft.com/office/drawing/2014/main" id="{9CD37654-26CA-477C-A4EB-DDB0AB4275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l="24428" r="23664"/>
          <a:stretch>
            <a:fillRect/>
          </a:stretch>
        </p:blipFill>
        <p:spPr bwMode="auto">
          <a:xfrm>
            <a:off x="5668761" y="1172849"/>
            <a:ext cx="381000" cy="366993"/>
          </a:xfrm>
          <a:prstGeom prst="rect">
            <a:avLst/>
          </a:prstGeom>
          <a:noFill/>
        </p:spPr>
      </p:pic>
      <p:pic>
        <p:nvPicPr>
          <p:cNvPr id="58" name="Picture 4" descr="One Block Illustration - Twinkl">
            <a:extLst>
              <a:ext uri="{FF2B5EF4-FFF2-40B4-BE49-F238E27FC236}">
                <a16:creationId xmlns:a16="http://schemas.microsoft.com/office/drawing/2014/main" id="{33761F00-FF21-4BC0-9EEB-0BA3525ED3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l="24428" r="23664"/>
          <a:stretch>
            <a:fillRect/>
          </a:stretch>
        </p:blipFill>
        <p:spPr bwMode="auto">
          <a:xfrm>
            <a:off x="6125961" y="1172268"/>
            <a:ext cx="381000" cy="366993"/>
          </a:xfrm>
          <a:prstGeom prst="rect">
            <a:avLst/>
          </a:prstGeom>
          <a:noFill/>
        </p:spPr>
      </p:pic>
      <p:pic>
        <p:nvPicPr>
          <p:cNvPr id="59" name="Picture 4" descr="One Block Illustration - Twinkl">
            <a:extLst>
              <a:ext uri="{FF2B5EF4-FFF2-40B4-BE49-F238E27FC236}">
                <a16:creationId xmlns:a16="http://schemas.microsoft.com/office/drawing/2014/main" id="{29FAEE88-8664-4BDD-8BE0-CBA7D8F255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l="24428" r="23664"/>
          <a:stretch>
            <a:fillRect/>
          </a:stretch>
        </p:blipFill>
        <p:spPr bwMode="auto">
          <a:xfrm>
            <a:off x="5668761" y="1553268"/>
            <a:ext cx="381000" cy="366993"/>
          </a:xfrm>
          <a:prstGeom prst="rect">
            <a:avLst/>
          </a:prstGeom>
          <a:noFill/>
        </p:spPr>
      </p:pic>
      <p:pic>
        <p:nvPicPr>
          <p:cNvPr id="60" name="Picture 4" descr="One Block Illustration - Twinkl">
            <a:extLst>
              <a:ext uri="{FF2B5EF4-FFF2-40B4-BE49-F238E27FC236}">
                <a16:creationId xmlns:a16="http://schemas.microsoft.com/office/drawing/2014/main" id="{74B43AA9-85F9-4F32-9027-C4B965B6F4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l="24428" r="23664"/>
          <a:stretch>
            <a:fillRect/>
          </a:stretch>
        </p:blipFill>
        <p:spPr bwMode="auto">
          <a:xfrm>
            <a:off x="6104625" y="1567275"/>
            <a:ext cx="381000" cy="366993"/>
          </a:xfrm>
          <a:prstGeom prst="rect">
            <a:avLst/>
          </a:prstGeom>
          <a:noFill/>
        </p:spPr>
      </p:pic>
      <p:pic>
        <p:nvPicPr>
          <p:cNvPr id="61" name="Picture 4" descr="One Block Illustration - Twinkl">
            <a:extLst>
              <a:ext uri="{FF2B5EF4-FFF2-40B4-BE49-F238E27FC236}">
                <a16:creationId xmlns:a16="http://schemas.microsoft.com/office/drawing/2014/main" id="{82914EF6-817A-4D83-97CE-0AAEA1F44E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l="24428" r="23664"/>
          <a:stretch>
            <a:fillRect/>
          </a:stretch>
        </p:blipFill>
        <p:spPr bwMode="auto">
          <a:xfrm>
            <a:off x="5668761" y="1934268"/>
            <a:ext cx="381000" cy="366993"/>
          </a:xfrm>
          <a:prstGeom prst="rect">
            <a:avLst/>
          </a:prstGeom>
          <a:noFill/>
        </p:spPr>
      </p:pic>
      <p:pic>
        <p:nvPicPr>
          <p:cNvPr id="62" name="Picture 4" descr="One Block Illustration - Twinkl">
            <a:extLst>
              <a:ext uri="{FF2B5EF4-FFF2-40B4-BE49-F238E27FC236}">
                <a16:creationId xmlns:a16="http://schemas.microsoft.com/office/drawing/2014/main" id="{23E515EC-86E2-42C8-BB25-43CDC9AB42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l="24428" r="23664"/>
          <a:stretch>
            <a:fillRect/>
          </a:stretch>
        </p:blipFill>
        <p:spPr bwMode="auto">
          <a:xfrm>
            <a:off x="6125961" y="1934268"/>
            <a:ext cx="381000" cy="366993"/>
          </a:xfrm>
          <a:prstGeom prst="rect">
            <a:avLst/>
          </a:prstGeom>
          <a:noFill/>
        </p:spPr>
      </p:pic>
      <p:pic>
        <p:nvPicPr>
          <p:cNvPr id="63" name="Picture 4" descr="One Block Illustration - Twinkl">
            <a:extLst>
              <a:ext uri="{FF2B5EF4-FFF2-40B4-BE49-F238E27FC236}">
                <a16:creationId xmlns:a16="http://schemas.microsoft.com/office/drawing/2014/main" id="{0EF534D0-912B-465B-9993-F55256AD49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l="24428" r="23664"/>
          <a:stretch>
            <a:fillRect/>
          </a:stretch>
        </p:blipFill>
        <p:spPr bwMode="auto">
          <a:xfrm>
            <a:off x="5668761" y="2315268"/>
            <a:ext cx="381000" cy="366993"/>
          </a:xfrm>
          <a:prstGeom prst="rect">
            <a:avLst/>
          </a:prstGeom>
          <a:noFill/>
        </p:spPr>
      </p:pic>
      <p:pic>
        <p:nvPicPr>
          <p:cNvPr id="64" name="Picture 4" descr="One Block Illustration - Twinkl">
            <a:extLst>
              <a:ext uri="{FF2B5EF4-FFF2-40B4-BE49-F238E27FC236}">
                <a16:creationId xmlns:a16="http://schemas.microsoft.com/office/drawing/2014/main" id="{FFE06A97-94D6-4124-A94A-AC51834317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l="24428" r="23664"/>
          <a:stretch>
            <a:fillRect/>
          </a:stretch>
        </p:blipFill>
        <p:spPr bwMode="auto">
          <a:xfrm>
            <a:off x="6125961" y="2315268"/>
            <a:ext cx="381000" cy="366993"/>
          </a:xfrm>
          <a:prstGeom prst="rect">
            <a:avLst/>
          </a:prstGeom>
          <a:noFill/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AA6266D-D9A6-4EEA-A802-49627D5EFD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5553" y="1196473"/>
            <a:ext cx="1576565" cy="1862085"/>
          </a:xfrm>
          <a:prstGeom prst="rect">
            <a:avLst/>
          </a:prstGeom>
        </p:spPr>
      </p:pic>
      <p:pic>
        <p:nvPicPr>
          <p:cNvPr id="3076" name="Picture 4" descr="Happy GIFs - Get the best gif on GIFER">
            <a:extLst>
              <a:ext uri="{FF2B5EF4-FFF2-40B4-BE49-F238E27FC236}">
                <a16:creationId xmlns:a16="http://schemas.microsoft.com/office/drawing/2014/main" id="{36E53C07-522F-4B10-A3EB-2B90B50F1DB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0" y="3979704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lipart lion frame, Picture #2452863 clipart lion frame">
            <a:extLst>
              <a:ext uri="{FF2B5EF4-FFF2-40B4-BE49-F238E27FC236}">
                <a16:creationId xmlns:a16="http://schemas.microsoft.com/office/drawing/2014/main" id="{4B5F3680-56FA-48BA-B1BB-C6F924A435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7586" y="3271102"/>
            <a:ext cx="5457477" cy="2786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D62FFADC-BB74-4BBE-BD3F-C7591E933343}"/>
              </a:ext>
            </a:extLst>
          </p:cNvPr>
          <p:cNvSpPr/>
          <p:nvPr/>
        </p:nvSpPr>
        <p:spPr>
          <a:xfrm>
            <a:off x="3232404" y="3270409"/>
            <a:ext cx="3922659" cy="5398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ln>
                  <a:solidFill>
                    <a:schemeClr val="accent6">
                      <a:lumMod val="75000"/>
                    </a:schemeClr>
                  </a:solidFill>
                </a:ln>
                <a:solidFill>
                  <a:srgbClr val="0070C0"/>
                </a:solidFill>
                <a:latin typeface="Comic Sans MS" pitchFamily="66" charset="0"/>
                <a:ea typeface="+mj-ea"/>
                <a:cs typeface="+mj-cs"/>
              </a:rPr>
              <a:t>Number name (In words )</a:t>
            </a:r>
            <a:endParaRPr kumimoji="0" lang="en-US" sz="1800" b="0" i="0" u="none" strike="noStrike" kern="1200" cap="none" spc="0" normalizeH="0" baseline="0" noProof="0" dirty="0">
              <a:ln>
                <a:solidFill>
                  <a:schemeClr val="accent6">
                    <a:lumMod val="75000"/>
                  </a:schemeClr>
                </a:solidFill>
              </a:ln>
              <a:solidFill>
                <a:srgbClr val="0070C0"/>
              </a:solidFill>
              <a:effectLst/>
              <a:uLnTx/>
              <a:uFillTx/>
              <a:latin typeface="Comic Sans MS" pitchFamily="66" charset="0"/>
              <a:ea typeface="+mj-ea"/>
              <a:cs typeface="+mj-cs"/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D081D59E-3429-49A7-962D-3C9B90093073}"/>
              </a:ext>
            </a:extLst>
          </p:cNvPr>
          <p:cNvSpPr/>
          <p:nvPr/>
        </p:nvSpPr>
        <p:spPr>
          <a:xfrm>
            <a:off x="3581400" y="4392313"/>
            <a:ext cx="3722395" cy="5398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dirty="0">
                <a:ln>
                  <a:solidFill>
                    <a:schemeClr val="accent6">
                      <a:lumMod val="75000"/>
                    </a:schemeClr>
                  </a:solidFill>
                </a:ln>
                <a:solidFill>
                  <a:srgbClr val="FF0000"/>
                </a:solidFill>
                <a:latin typeface="Comic Sans MS" pitchFamily="66" charset="0"/>
                <a:ea typeface="+mj-ea"/>
                <a:cs typeface="+mj-cs"/>
              </a:rPr>
              <a:t>One hundred and eight</a:t>
            </a:r>
            <a:endParaRPr kumimoji="0" lang="en-US" sz="4000" b="0" i="0" u="none" strike="noStrike" kern="1200" cap="none" spc="0" normalizeH="0" baseline="0" noProof="0" dirty="0">
              <a:ln>
                <a:solidFill>
                  <a:schemeClr val="accent6">
                    <a:lumMod val="75000"/>
                  </a:schemeClr>
                </a:solidFill>
              </a:ln>
              <a:solidFill>
                <a:srgbClr val="FF0000"/>
              </a:solidFill>
              <a:effectLst/>
              <a:uLnTx/>
              <a:uFillTx/>
              <a:latin typeface="Comic Sans MS" pitchFamily="66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49156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10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10" grpId="0"/>
      <p:bldP spid="36" grpId="0" animBg="1"/>
      <p:bldP spid="33" grpId="0"/>
      <p:bldP spid="35" grpId="0"/>
      <p:bldP spid="30" grpId="0" animBg="1"/>
      <p:bldP spid="8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2234553" y="-201564"/>
            <a:ext cx="4572000" cy="8763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0" i="0" u="none" strike="noStrike" kern="1200" cap="none" spc="0" normalizeH="0" baseline="0" noProof="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+mj-cs"/>
              </a:rPr>
              <a:t>I’m number 110</a:t>
            </a:r>
          </a:p>
        </p:txBody>
      </p:sp>
      <p:sp>
        <p:nvSpPr>
          <p:cNvPr id="8" name="Cloud Callout 7"/>
          <p:cNvSpPr/>
          <p:nvPr/>
        </p:nvSpPr>
        <p:spPr>
          <a:xfrm>
            <a:off x="147962" y="674736"/>
            <a:ext cx="2397591" cy="2228226"/>
          </a:xfrm>
          <a:prstGeom prst="cloudCallout">
            <a:avLst>
              <a:gd name="adj1" fmla="val 94779"/>
              <a:gd name="adj2" fmla="val -45123"/>
            </a:avLst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n>
                  <a:solidFill>
                    <a:srgbClr val="C00000"/>
                  </a:solidFill>
                </a:ln>
                <a:solidFill>
                  <a:srgbClr val="FF0000"/>
                </a:solidFill>
                <a:latin typeface="Comic Sans MS" pitchFamily="66" charset="0"/>
              </a:rPr>
              <a:t>I’m 3-digit number &amp;</a:t>
            </a:r>
          </a:p>
          <a:p>
            <a:pPr algn="ctr"/>
            <a:r>
              <a:rPr lang="en-US" sz="2000" dirty="0">
                <a:ln>
                  <a:solidFill>
                    <a:srgbClr val="C00000"/>
                  </a:solidFill>
                </a:ln>
                <a:solidFill>
                  <a:srgbClr val="FF0000"/>
                </a:solidFill>
                <a:latin typeface="Comic Sans MS" pitchFamily="66" charset="0"/>
              </a:rPr>
              <a:t> I have </a:t>
            </a:r>
          </a:p>
          <a:p>
            <a:pPr algn="ctr"/>
            <a:r>
              <a:rPr lang="en-US" sz="2000" dirty="0">
                <a:ln>
                  <a:solidFill>
                    <a:srgbClr val="C00000"/>
                  </a:solidFill>
                </a:ln>
                <a:solidFill>
                  <a:srgbClr val="FF0000"/>
                </a:solidFill>
                <a:latin typeface="Comic Sans MS" pitchFamily="66" charset="0"/>
              </a:rPr>
              <a:t>1 hundred, </a:t>
            </a:r>
          </a:p>
          <a:p>
            <a:pPr algn="ctr"/>
            <a:r>
              <a:rPr lang="en-US" sz="2000" dirty="0">
                <a:ln>
                  <a:solidFill>
                    <a:srgbClr val="C00000"/>
                  </a:solidFill>
                </a:ln>
                <a:solidFill>
                  <a:srgbClr val="FF0000"/>
                </a:solidFill>
                <a:latin typeface="Comic Sans MS" pitchFamily="66" charset="0"/>
              </a:rPr>
              <a:t>1 ten and</a:t>
            </a:r>
          </a:p>
          <a:p>
            <a:pPr algn="ctr"/>
            <a:r>
              <a:rPr lang="en-US" sz="2000" dirty="0">
                <a:ln>
                  <a:solidFill>
                    <a:srgbClr val="C00000"/>
                  </a:solidFill>
                </a:ln>
                <a:solidFill>
                  <a:srgbClr val="FF0000"/>
                </a:solidFill>
                <a:latin typeface="Comic Sans MS" pitchFamily="66" charset="0"/>
              </a:rPr>
              <a:t> 0 ones.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5601323" y="676840"/>
            <a:ext cx="914400" cy="457200"/>
          </a:xfrm>
          <a:prstGeom prst="rect">
            <a:avLst/>
          </a:prstGeom>
        </p:spPr>
        <p:txBody>
          <a:bodyPr vert="horz" lIns="0" rIns="0" bIns="0" anchor="b">
            <a:normAutofit fontScale="550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0" i="0" u="none" strike="noStrike" kern="1200" cap="none" spc="0" normalizeH="0" baseline="0" noProof="0" dirty="0">
                <a:ln>
                  <a:solidFill>
                    <a:srgbClr val="0070C0"/>
                  </a:solidFill>
                </a:ln>
                <a:solidFill>
                  <a:srgbClr val="92D050"/>
                </a:solidFill>
                <a:effectLst/>
                <a:uLnTx/>
                <a:uFillTx/>
                <a:latin typeface="Comic Sans MS" pitchFamily="66" charset="0"/>
                <a:ea typeface="+mj-ea"/>
                <a:cs typeface="+mj-cs"/>
              </a:rPr>
              <a:t>Ones</a:t>
            </a:r>
          </a:p>
        </p:txBody>
      </p:sp>
      <p:sp>
        <p:nvSpPr>
          <p:cNvPr id="36" name="Left Arrow 35"/>
          <p:cNvSpPr/>
          <p:nvPr/>
        </p:nvSpPr>
        <p:spPr>
          <a:xfrm>
            <a:off x="6751702" y="1915097"/>
            <a:ext cx="2211030" cy="914400"/>
          </a:xfrm>
          <a:prstGeom prst="leftArrow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  <a:latin typeface="Comic Sans MS" pitchFamily="66" charset="0"/>
              </a:rPr>
              <a:t>100+10+0=110</a:t>
            </a:r>
          </a:p>
        </p:txBody>
      </p:sp>
      <p:pic>
        <p:nvPicPr>
          <p:cNvPr id="3074" name="Picture 2" descr="Formation bildung education GIF - Find on GIFER">
            <a:extLst>
              <a:ext uri="{FF2B5EF4-FFF2-40B4-BE49-F238E27FC236}">
                <a16:creationId xmlns:a16="http://schemas.microsoft.com/office/drawing/2014/main" id="{F17ECF0A-8E6D-44AB-B43C-C3363748DA24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7631" y="38100"/>
            <a:ext cx="2237772" cy="1297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itle 1">
            <a:extLst>
              <a:ext uri="{FF2B5EF4-FFF2-40B4-BE49-F238E27FC236}">
                <a16:creationId xmlns:a16="http://schemas.microsoft.com/office/drawing/2014/main" id="{CC994A7A-4458-47CB-AE5D-54932D500DFA}"/>
              </a:ext>
            </a:extLst>
          </p:cNvPr>
          <p:cNvSpPr txBox="1">
            <a:spLocks/>
          </p:cNvSpPr>
          <p:nvPr/>
        </p:nvSpPr>
        <p:spPr>
          <a:xfrm>
            <a:off x="4188787" y="721305"/>
            <a:ext cx="914400" cy="457200"/>
          </a:xfrm>
          <a:prstGeom prst="rect">
            <a:avLst/>
          </a:prstGeom>
        </p:spPr>
        <p:txBody>
          <a:bodyPr vert="horz" lIns="0" rIns="0" bIns="0" anchor="b">
            <a:normAutofit fontScale="625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000" dirty="0">
                <a:ln>
                  <a:solidFill>
                    <a:srgbClr val="0070C0"/>
                  </a:solidFill>
                </a:ln>
                <a:solidFill>
                  <a:srgbClr val="FF0000"/>
                </a:solidFill>
                <a:latin typeface="Comic Sans MS" pitchFamily="66" charset="0"/>
                <a:ea typeface="+mj-ea"/>
                <a:cs typeface="+mj-cs"/>
              </a:rPr>
              <a:t>T</a:t>
            </a:r>
            <a:r>
              <a:rPr kumimoji="0" lang="en-US" sz="5000" b="0" i="0" u="none" strike="noStrike" kern="1200" cap="none" spc="0" normalizeH="0" baseline="0" noProof="0" dirty="0" err="1">
                <a:ln>
                  <a:solidFill>
                    <a:srgbClr val="0070C0"/>
                  </a:solidFill>
                </a:ln>
                <a:solidFill>
                  <a:srgbClr val="FF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+mj-cs"/>
              </a:rPr>
              <a:t>ens</a:t>
            </a:r>
            <a:endParaRPr kumimoji="0" lang="en-US" sz="5000" b="0" i="0" u="none" strike="noStrike" kern="1200" cap="none" spc="0" normalizeH="0" baseline="0" noProof="0" dirty="0">
              <a:ln>
                <a:solidFill>
                  <a:srgbClr val="0070C0"/>
                </a:solidFill>
              </a:ln>
              <a:solidFill>
                <a:srgbClr val="FF0000"/>
              </a:solidFill>
              <a:effectLst/>
              <a:uLnTx/>
              <a:uFillTx/>
              <a:latin typeface="Comic Sans MS" pitchFamily="66" charset="0"/>
              <a:ea typeface="+mj-ea"/>
              <a:cs typeface="+mj-cs"/>
            </a:endParaRPr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167F4C7B-1B60-432E-93A5-C7417B8365AF}"/>
              </a:ext>
            </a:extLst>
          </p:cNvPr>
          <p:cNvSpPr txBox="1">
            <a:spLocks/>
          </p:cNvSpPr>
          <p:nvPr/>
        </p:nvSpPr>
        <p:spPr>
          <a:xfrm>
            <a:off x="2517031" y="652853"/>
            <a:ext cx="1546374" cy="457200"/>
          </a:xfrm>
          <a:prstGeom prst="rect">
            <a:avLst/>
          </a:prstGeom>
        </p:spPr>
        <p:txBody>
          <a:bodyPr vert="horz" lIns="0" rIns="0" bIns="0" anchor="b">
            <a:normAutofit fontScale="475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000" noProof="0" dirty="0">
                <a:ln>
                  <a:solidFill>
                    <a:srgbClr val="0070C0"/>
                  </a:solidFill>
                </a:ln>
                <a:solidFill>
                  <a:srgbClr val="0070C0"/>
                </a:solidFill>
                <a:latin typeface="Comic Sans MS" pitchFamily="66" charset="0"/>
                <a:ea typeface="+mj-ea"/>
                <a:cs typeface="+mj-cs"/>
              </a:rPr>
              <a:t>Hundred</a:t>
            </a:r>
            <a:r>
              <a:rPr kumimoji="0" lang="en-US" sz="5000" b="0" i="0" u="none" strike="noStrike" kern="1200" cap="none" spc="0" normalizeH="0" baseline="0" noProof="0" dirty="0">
                <a:ln>
                  <a:solidFill>
                    <a:srgbClr val="0070C0"/>
                  </a:solidFill>
                </a:ln>
                <a:solidFill>
                  <a:srgbClr val="0070C0"/>
                </a:solidFill>
                <a:effectLst/>
                <a:uLnTx/>
                <a:uFillTx/>
                <a:latin typeface="Comic Sans MS" pitchFamily="66" charset="0"/>
                <a:ea typeface="+mj-ea"/>
                <a:cs typeface="+mj-cs"/>
              </a:rPr>
              <a:t>s</a:t>
            </a:r>
          </a:p>
        </p:txBody>
      </p:sp>
      <p:pic>
        <p:nvPicPr>
          <p:cNvPr id="57" name="Picture 4" descr="One Block Illustration - Twinkl">
            <a:extLst>
              <a:ext uri="{FF2B5EF4-FFF2-40B4-BE49-F238E27FC236}">
                <a16:creationId xmlns:a16="http://schemas.microsoft.com/office/drawing/2014/main" id="{9CD37654-26CA-477C-A4EB-DDB0AB4275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l="24428" r="23664"/>
          <a:stretch>
            <a:fillRect/>
          </a:stretch>
        </p:blipFill>
        <p:spPr bwMode="auto">
          <a:xfrm>
            <a:off x="5668761" y="1172849"/>
            <a:ext cx="381000" cy="366993"/>
          </a:xfrm>
          <a:prstGeom prst="rect">
            <a:avLst/>
          </a:prstGeom>
          <a:noFill/>
        </p:spPr>
      </p:pic>
      <p:pic>
        <p:nvPicPr>
          <p:cNvPr id="58" name="Picture 4" descr="One Block Illustration - Twinkl">
            <a:extLst>
              <a:ext uri="{FF2B5EF4-FFF2-40B4-BE49-F238E27FC236}">
                <a16:creationId xmlns:a16="http://schemas.microsoft.com/office/drawing/2014/main" id="{33761F00-FF21-4BC0-9EEB-0BA3525ED3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l="24428" r="23664"/>
          <a:stretch>
            <a:fillRect/>
          </a:stretch>
        </p:blipFill>
        <p:spPr bwMode="auto">
          <a:xfrm>
            <a:off x="6125961" y="1172268"/>
            <a:ext cx="381000" cy="366993"/>
          </a:xfrm>
          <a:prstGeom prst="rect">
            <a:avLst/>
          </a:prstGeom>
          <a:noFill/>
        </p:spPr>
      </p:pic>
      <p:pic>
        <p:nvPicPr>
          <p:cNvPr id="59" name="Picture 4" descr="One Block Illustration - Twinkl">
            <a:extLst>
              <a:ext uri="{FF2B5EF4-FFF2-40B4-BE49-F238E27FC236}">
                <a16:creationId xmlns:a16="http://schemas.microsoft.com/office/drawing/2014/main" id="{29FAEE88-8664-4BDD-8BE0-CBA7D8F255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l="24428" r="23664"/>
          <a:stretch>
            <a:fillRect/>
          </a:stretch>
        </p:blipFill>
        <p:spPr bwMode="auto">
          <a:xfrm>
            <a:off x="5668761" y="1553268"/>
            <a:ext cx="381000" cy="366993"/>
          </a:xfrm>
          <a:prstGeom prst="rect">
            <a:avLst/>
          </a:prstGeom>
          <a:noFill/>
        </p:spPr>
      </p:pic>
      <p:pic>
        <p:nvPicPr>
          <p:cNvPr id="60" name="Picture 4" descr="One Block Illustration - Twinkl">
            <a:extLst>
              <a:ext uri="{FF2B5EF4-FFF2-40B4-BE49-F238E27FC236}">
                <a16:creationId xmlns:a16="http://schemas.microsoft.com/office/drawing/2014/main" id="{74B43AA9-85F9-4F32-9027-C4B965B6F4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l="24428" r="23664"/>
          <a:stretch>
            <a:fillRect/>
          </a:stretch>
        </p:blipFill>
        <p:spPr bwMode="auto">
          <a:xfrm>
            <a:off x="6104625" y="1567275"/>
            <a:ext cx="381000" cy="366993"/>
          </a:xfrm>
          <a:prstGeom prst="rect">
            <a:avLst/>
          </a:prstGeom>
          <a:noFill/>
        </p:spPr>
      </p:pic>
      <p:pic>
        <p:nvPicPr>
          <p:cNvPr id="61" name="Picture 4" descr="One Block Illustration - Twinkl">
            <a:extLst>
              <a:ext uri="{FF2B5EF4-FFF2-40B4-BE49-F238E27FC236}">
                <a16:creationId xmlns:a16="http://schemas.microsoft.com/office/drawing/2014/main" id="{82914EF6-817A-4D83-97CE-0AAEA1F44E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l="24428" r="23664"/>
          <a:stretch>
            <a:fillRect/>
          </a:stretch>
        </p:blipFill>
        <p:spPr bwMode="auto">
          <a:xfrm>
            <a:off x="5668761" y="1934268"/>
            <a:ext cx="381000" cy="366993"/>
          </a:xfrm>
          <a:prstGeom prst="rect">
            <a:avLst/>
          </a:prstGeom>
          <a:noFill/>
        </p:spPr>
      </p:pic>
      <p:pic>
        <p:nvPicPr>
          <p:cNvPr id="62" name="Picture 4" descr="One Block Illustration - Twinkl">
            <a:extLst>
              <a:ext uri="{FF2B5EF4-FFF2-40B4-BE49-F238E27FC236}">
                <a16:creationId xmlns:a16="http://schemas.microsoft.com/office/drawing/2014/main" id="{23E515EC-86E2-42C8-BB25-43CDC9AB42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l="24428" r="23664"/>
          <a:stretch>
            <a:fillRect/>
          </a:stretch>
        </p:blipFill>
        <p:spPr bwMode="auto">
          <a:xfrm>
            <a:off x="6125961" y="1934268"/>
            <a:ext cx="381000" cy="366993"/>
          </a:xfrm>
          <a:prstGeom prst="rect">
            <a:avLst/>
          </a:prstGeom>
          <a:noFill/>
        </p:spPr>
      </p:pic>
      <p:pic>
        <p:nvPicPr>
          <p:cNvPr id="63" name="Picture 4" descr="One Block Illustration - Twinkl">
            <a:extLst>
              <a:ext uri="{FF2B5EF4-FFF2-40B4-BE49-F238E27FC236}">
                <a16:creationId xmlns:a16="http://schemas.microsoft.com/office/drawing/2014/main" id="{0EF534D0-912B-465B-9993-F55256AD49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l="24428" r="23664"/>
          <a:stretch>
            <a:fillRect/>
          </a:stretch>
        </p:blipFill>
        <p:spPr bwMode="auto">
          <a:xfrm>
            <a:off x="5668761" y="2315268"/>
            <a:ext cx="381000" cy="366993"/>
          </a:xfrm>
          <a:prstGeom prst="rect">
            <a:avLst/>
          </a:prstGeom>
          <a:noFill/>
        </p:spPr>
      </p:pic>
      <p:pic>
        <p:nvPicPr>
          <p:cNvPr id="64" name="Picture 4" descr="One Block Illustration - Twinkl">
            <a:extLst>
              <a:ext uri="{FF2B5EF4-FFF2-40B4-BE49-F238E27FC236}">
                <a16:creationId xmlns:a16="http://schemas.microsoft.com/office/drawing/2014/main" id="{FFE06A97-94D6-4124-A94A-AC51834317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l="24428" r="23664"/>
          <a:stretch>
            <a:fillRect/>
          </a:stretch>
        </p:blipFill>
        <p:spPr bwMode="auto">
          <a:xfrm>
            <a:off x="6125961" y="2315268"/>
            <a:ext cx="381000" cy="366993"/>
          </a:xfrm>
          <a:prstGeom prst="rect">
            <a:avLst/>
          </a:prstGeom>
          <a:noFill/>
        </p:spPr>
      </p:pic>
      <p:pic>
        <p:nvPicPr>
          <p:cNvPr id="65" name="Picture 4" descr="One Block Illustration - Twinkl">
            <a:extLst>
              <a:ext uri="{FF2B5EF4-FFF2-40B4-BE49-F238E27FC236}">
                <a16:creationId xmlns:a16="http://schemas.microsoft.com/office/drawing/2014/main" id="{2FBADB8D-F35E-4B06-8B8E-69B932E492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l="24428" r="23664"/>
          <a:stretch>
            <a:fillRect/>
          </a:stretch>
        </p:blipFill>
        <p:spPr bwMode="auto">
          <a:xfrm>
            <a:off x="5668761" y="2696268"/>
            <a:ext cx="381000" cy="366993"/>
          </a:xfrm>
          <a:prstGeom prst="rect">
            <a:avLst/>
          </a:prstGeom>
          <a:noFill/>
        </p:spPr>
      </p:pic>
      <p:pic>
        <p:nvPicPr>
          <p:cNvPr id="66" name="Picture 4" descr="One Block Illustration - Twinkl">
            <a:extLst>
              <a:ext uri="{FF2B5EF4-FFF2-40B4-BE49-F238E27FC236}">
                <a16:creationId xmlns:a16="http://schemas.microsoft.com/office/drawing/2014/main" id="{02B85C92-BAA2-4133-BD0F-C27E9A71E0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l="24428" r="23664"/>
          <a:stretch>
            <a:fillRect/>
          </a:stretch>
        </p:blipFill>
        <p:spPr bwMode="auto">
          <a:xfrm>
            <a:off x="6116817" y="2706112"/>
            <a:ext cx="381000" cy="366993"/>
          </a:xfrm>
          <a:prstGeom prst="rect">
            <a:avLst/>
          </a:prstGeom>
          <a:noFill/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AA6266D-D9A6-4EEA-A802-49627D5EFD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5553" y="1196473"/>
            <a:ext cx="1576565" cy="186208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EDFBD54-A12B-482B-92DF-445219D966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478587" y="1151702"/>
            <a:ext cx="447675" cy="2000250"/>
          </a:xfrm>
          <a:prstGeom prst="rect">
            <a:avLst/>
          </a:prstGeom>
        </p:spPr>
      </p:pic>
      <p:pic>
        <p:nvPicPr>
          <p:cNvPr id="3076" name="Picture 4" descr="Happy GIFs - Get the best gif on GIFER">
            <a:extLst>
              <a:ext uri="{FF2B5EF4-FFF2-40B4-BE49-F238E27FC236}">
                <a16:creationId xmlns:a16="http://schemas.microsoft.com/office/drawing/2014/main" id="{36E53C07-522F-4B10-A3EB-2B90B50F1DB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0" y="3979704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lipart lion frame, Picture #2452863 clipart lion frame">
            <a:extLst>
              <a:ext uri="{FF2B5EF4-FFF2-40B4-BE49-F238E27FC236}">
                <a16:creationId xmlns:a16="http://schemas.microsoft.com/office/drawing/2014/main" id="{4B5F3680-56FA-48BA-B1BB-C6F924A435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1523" y="3317191"/>
            <a:ext cx="5457477" cy="2786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D62FFADC-BB74-4BBE-BD3F-C7591E933343}"/>
              </a:ext>
            </a:extLst>
          </p:cNvPr>
          <p:cNvSpPr/>
          <p:nvPr/>
        </p:nvSpPr>
        <p:spPr>
          <a:xfrm>
            <a:off x="3232404" y="3270409"/>
            <a:ext cx="3922659" cy="5398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ln>
                  <a:solidFill>
                    <a:schemeClr val="accent6">
                      <a:lumMod val="75000"/>
                    </a:schemeClr>
                  </a:solidFill>
                </a:ln>
                <a:solidFill>
                  <a:srgbClr val="0070C0"/>
                </a:solidFill>
                <a:latin typeface="Comic Sans MS" pitchFamily="66" charset="0"/>
                <a:ea typeface="+mj-ea"/>
                <a:cs typeface="+mj-cs"/>
              </a:rPr>
              <a:t>Number name (In words )</a:t>
            </a:r>
            <a:endParaRPr kumimoji="0" lang="en-US" sz="1800" b="0" i="0" u="none" strike="noStrike" kern="1200" cap="none" spc="0" normalizeH="0" baseline="0" noProof="0" dirty="0">
              <a:ln>
                <a:solidFill>
                  <a:schemeClr val="accent6">
                    <a:lumMod val="75000"/>
                  </a:schemeClr>
                </a:solidFill>
              </a:ln>
              <a:solidFill>
                <a:srgbClr val="0070C0"/>
              </a:solidFill>
              <a:effectLst/>
              <a:uLnTx/>
              <a:uFillTx/>
              <a:latin typeface="Comic Sans MS" pitchFamily="66" charset="0"/>
              <a:ea typeface="+mj-ea"/>
              <a:cs typeface="+mj-cs"/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D081D59E-3429-49A7-962D-3C9B90093073}"/>
              </a:ext>
            </a:extLst>
          </p:cNvPr>
          <p:cNvSpPr/>
          <p:nvPr/>
        </p:nvSpPr>
        <p:spPr>
          <a:xfrm>
            <a:off x="3581400" y="4392313"/>
            <a:ext cx="3722395" cy="5398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dirty="0">
                <a:ln>
                  <a:solidFill>
                    <a:schemeClr val="accent6">
                      <a:lumMod val="75000"/>
                    </a:schemeClr>
                  </a:solidFill>
                </a:ln>
                <a:solidFill>
                  <a:srgbClr val="FF0000"/>
                </a:solidFill>
                <a:latin typeface="Comic Sans MS" pitchFamily="66" charset="0"/>
                <a:ea typeface="+mj-ea"/>
                <a:cs typeface="+mj-cs"/>
              </a:rPr>
              <a:t>One hundred and ten</a:t>
            </a:r>
            <a:endParaRPr kumimoji="0" lang="en-US" sz="4000" b="0" i="0" u="none" strike="noStrike" kern="1200" cap="none" spc="0" normalizeH="0" baseline="0" noProof="0" dirty="0">
              <a:ln>
                <a:solidFill>
                  <a:schemeClr val="accent6">
                    <a:lumMod val="75000"/>
                  </a:schemeClr>
                </a:solidFill>
              </a:ln>
              <a:solidFill>
                <a:srgbClr val="FF0000"/>
              </a:solidFill>
              <a:effectLst/>
              <a:uLnTx/>
              <a:uFillTx/>
              <a:latin typeface="Comic Sans MS" pitchFamily="66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657509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7" dur="5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7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8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10" grpId="0"/>
      <p:bldP spid="36" grpId="0" animBg="1"/>
      <p:bldP spid="33" grpId="0"/>
      <p:bldP spid="35" grpId="0"/>
      <p:bldP spid="30" grpId="0" animBg="1"/>
      <p:bldP spid="8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2209800" y="-38100"/>
            <a:ext cx="4572000" cy="8763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+mj-cs"/>
              </a:rPr>
              <a:t>I’m number 119</a:t>
            </a:r>
          </a:p>
        </p:txBody>
      </p:sp>
      <p:sp>
        <p:nvSpPr>
          <p:cNvPr id="8" name="Cloud Callout 7"/>
          <p:cNvSpPr/>
          <p:nvPr/>
        </p:nvSpPr>
        <p:spPr>
          <a:xfrm>
            <a:off x="124559" y="703818"/>
            <a:ext cx="2667000" cy="2590800"/>
          </a:xfrm>
          <a:prstGeom prst="cloudCallout">
            <a:avLst>
              <a:gd name="adj1" fmla="val 94779"/>
              <a:gd name="adj2" fmla="val -45123"/>
            </a:avLst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n>
                  <a:solidFill>
                    <a:srgbClr val="C00000"/>
                  </a:solidFill>
                </a:ln>
                <a:solidFill>
                  <a:srgbClr val="FF0000"/>
                </a:solidFill>
                <a:latin typeface="Comic Sans MS" pitchFamily="66" charset="0"/>
              </a:rPr>
              <a:t>I’m 3-digit number &amp;</a:t>
            </a:r>
          </a:p>
          <a:p>
            <a:pPr algn="ctr"/>
            <a:r>
              <a:rPr lang="en-US" sz="2400" dirty="0">
                <a:ln>
                  <a:solidFill>
                    <a:srgbClr val="C00000"/>
                  </a:solidFill>
                </a:ln>
                <a:solidFill>
                  <a:srgbClr val="FF0000"/>
                </a:solidFill>
                <a:latin typeface="Comic Sans MS" pitchFamily="66" charset="0"/>
              </a:rPr>
              <a:t> I have </a:t>
            </a:r>
          </a:p>
          <a:p>
            <a:pPr algn="ctr"/>
            <a:r>
              <a:rPr lang="en-US" sz="2400" dirty="0">
                <a:ln>
                  <a:solidFill>
                    <a:srgbClr val="C00000"/>
                  </a:solidFill>
                </a:ln>
                <a:solidFill>
                  <a:srgbClr val="FF0000"/>
                </a:solidFill>
                <a:latin typeface="Comic Sans MS" pitchFamily="66" charset="0"/>
              </a:rPr>
              <a:t>1 hundred, </a:t>
            </a:r>
          </a:p>
          <a:p>
            <a:pPr algn="ctr"/>
            <a:r>
              <a:rPr lang="en-US" sz="2400" dirty="0">
                <a:ln>
                  <a:solidFill>
                    <a:srgbClr val="C00000"/>
                  </a:solidFill>
                </a:ln>
                <a:solidFill>
                  <a:srgbClr val="FF0000"/>
                </a:solidFill>
                <a:latin typeface="Comic Sans MS" pitchFamily="66" charset="0"/>
              </a:rPr>
              <a:t>1 ten and</a:t>
            </a:r>
          </a:p>
          <a:p>
            <a:pPr algn="ctr"/>
            <a:r>
              <a:rPr lang="en-US" sz="2400" dirty="0">
                <a:ln>
                  <a:solidFill>
                    <a:srgbClr val="C00000"/>
                  </a:solidFill>
                </a:ln>
                <a:solidFill>
                  <a:srgbClr val="FF0000"/>
                </a:solidFill>
                <a:latin typeface="Comic Sans MS" pitchFamily="66" charset="0"/>
              </a:rPr>
              <a:t> 9 ones.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5735516" y="742950"/>
            <a:ext cx="914400" cy="4572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500" b="0" i="0" u="none" strike="noStrike" kern="1200" cap="none" spc="0" normalizeH="0" baseline="0" noProof="0" dirty="0">
                <a:ln>
                  <a:solidFill>
                    <a:srgbClr val="92D050"/>
                  </a:solidFill>
                </a:ln>
                <a:solidFill>
                  <a:srgbClr val="92D050"/>
                </a:solidFill>
                <a:effectLst/>
                <a:uLnTx/>
                <a:uFillTx/>
                <a:latin typeface="Comic Sans MS" pitchFamily="66" charset="0"/>
                <a:ea typeface="+mj-ea"/>
                <a:cs typeface="+mj-cs"/>
              </a:rPr>
              <a:t>Ones</a:t>
            </a:r>
          </a:p>
        </p:txBody>
      </p:sp>
      <p:grpSp>
        <p:nvGrpSpPr>
          <p:cNvPr id="2" name="Group 30"/>
          <p:cNvGrpSpPr/>
          <p:nvPr/>
        </p:nvGrpSpPr>
        <p:grpSpPr>
          <a:xfrm rot="5400000">
            <a:off x="3662876" y="1988820"/>
            <a:ext cx="1737360" cy="274320"/>
            <a:chOff x="6629400" y="3848100"/>
            <a:chExt cx="2819400" cy="381000"/>
          </a:xfrm>
        </p:grpSpPr>
        <p:sp>
          <p:nvSpPr>
            <p:cNvPr id="20" name="Cube 19"/>
            <p:cNvSpPr/>
            <p:nvPr/>
          </p:nvSpPr>
          <p:spPr>
            <a:xfrm>
              <a:off x="6629400" y="3848100"/>
              <a:ext cx="363794" cy="381000"/>
            </a:xfrm>
            <a:prstGeom prst="cube">
              <a:avLst/>
            </a:prstGeom>
            <a:solidFill>
              <a:srgbClr val="FFFF00"/>
            </a:solidFill>
            <a:ln w="28575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Cube 20"/>
            <p:cNvSpPr/>
            <p:nvPr/>
          </p:nvSpPr>
          <p:spPr>
            <a:xfrm>
              <a:off x="6902245" y="3848100"/>
              <a:ext cx="363794" cy="381000"/>
            </a:xfrm>
            <a:prstGeom prst="cube">
              <a:avLst/>
            </a:prstGeom>
            <a:solidFill>
              <a:srgbClr val="FFFF00"/>
            </a:solidFill>
            <a:ln w="28575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Cube 21"/>
            <p:cNvSpPr/>
            <p:nvPr/>
          </p:nvSpPr>
          <p:spPr>
            <a:xfrm>
              <a:off x="7175090" y="3848100"/>
              <a:ext cx="363794" cy="381000"/>
            </a:xfrm>
            <a:prstGeom prst="cube">
              <a:avLst/>
            </a:prstGeom>
            <a:solidFill>
              <a:srgbClr val="FFFF00"/>
            </a:solidFill>
            <a:ln w="28575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Cube 22"/>
            <p:cNvSpPr/>
            <p:nvPr/>
          </p:nvSpPr>
          <p:spPr>
            <a:xfrm>
              <a:off x="7447935" y="3848100"/>
              <a:ext cx="363794" cy="381000"/>
            </a:xfrm>
            <a:prstGeom prst="cube">
              <a:avLst/>
            </a:prstGeom>
            <a:solidFill>
              <a:srgbClr val="FFFF00"/>
            </a:solidFill>
            <a:ln w="28575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Cube 23"/>
            <p:cNvSpPr/>
            <p:nvPr/>
          </p:nvSpPr>
          <p:spPr>
            <a:xfrm>
              <a:off x="7720781" y="3848100"/>
              <a:ext cx="363794" cy="381000"/>
            </a:xfrm>
            <a:prstGeom prst="cube">
              <a:avLst/>
            </a:prstGeom>
            <a:solidFill>
              <a:srgbClr val="FFFF00"/>
            </a:solidFill>
            <a:ln w="28575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Cube 24"/>
            <p:cNvSpPr/>
            <p:nvPr/>
          </p:nvSpPr>
          <p:spPr>
            <a:xfrm>
              <a:off x="7993626" y="3848100"/>
              <a:ext cx="363794" cy="381000"/>
            </a:xfrm>
            <a:prstGeom prst="cube">
              <a:avLst/>
            </a:prstGeom>
            <a:solidFill>
              <a:srgbClr val="FFFF00"/>
            </a:solidFill>
            <a:ln w="28575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Cube 25"/>
            <p:cNvSpPr/>
            <p:nvPr/>
          </p:nvSpPr>
          <p:spPr>
            <a:xfrm>
              <a:off x="8266471" y="3848100"/>
              <a:ext cx="363794" cy="381000"/>
            </a:xfrm>
            <a:prstGeom prst="cube">
              <a:avLst/>
            </a:prstGeom>
            <a:solidFill>
              <a:srgbClr val="FFFF00"/>
            </a:solidFill>
            <a:ln w="28575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Cube 26"/>
            <p:cNvSpPr/>
            <p:nvPr/>
          </p:nvSpPr>
          <p:spPr>
            <a:xfrm>
              <a:off x="8539316" y="3848100"/>
              <a:ext cx="363794" cy="381000"/>
            </a:xfrm>
            <a:prstGeom prst="cube">
              <a:avLst/>
            </a:prstGeom>
            <a:solidFill>
              <a:srgbClr val="FFFF00"/>
            </a:solidFill>
            <a:ln w="28575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Cube 27"/>
            <p:cNvSpPr/>
            <p:nvPr/>
          </p:nvSpPr>
          <p:spPr>
            <a:xfrm>
              <a:off x="8812161" y="3848100"/>
              <a:ext cx="363794" cy="381000"/>
            </a:xfrm>
            <a:prstGeom prst="cube">
              <a:avLst/>
            </a:prstGeom>
            <a:solidFill>
              <a:srgbClr val="FFFF00"/>
            </a:solidFill>
            <a:ln w="28575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Cube 28"/>
            <p:cNvSpPr/>
            <p:nvPr/>
          </p:nvSpPr>
          <p:spPr>
            <a:xfrm>
              <a:off x="9085006" y="3848100"/>
              <a:ext cx="363794" cy="381000"/>
            </a:xfrm>
            <a:prstGeom prst="cube">
              <a:avLst/>
            </a:prstGeom>
            <a:solidFill>
              <a:srgbClr val="FFFF00"/>
            </a:solidFill>
            <a:ln w="28575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2" name="Picture 4" descr="One Block Illustration - Twinkl"/>
          <p:cNvPicPr>
            <a:picLocks noChangeAspect="1" noChangeArrowheads="1"/>
          </p:cNvPicPr>
          <p:nvPr/>
        </p:nvPicPr>
        <p:blipFill>
          <a:blip r:embed="rId2" cstate="print"/>
          <a:srcRect l="24428" r="23664"/>
          <a:stretch>
            <a:fillRect/>
          </a:stretch>
        </p:blipFill>
        <p:spPr bwMode="auto">
          <a:xfrm>
            <a:off x="5763359" y="1240230"/>
            <a:ext cx="381000" cy="366993"/>
          </a:xfrm>
          <a:prstGeom prst="rect">
            <a:avLst/>
          </a:prstGeom>
          <a:noFill/>
        </p:spPr>
      </p:pic>
      <p:sp>
        <p:nvSpPr>
          <p:cNvPr id="33" name="Title 1"/>
          <p:cNvSpPr txBox="1">
            <a:spLocks/>
          </p:cNvSpPr>
          <p:nvPr/>
        </p:nvSpPr>
        <p:spPr>
          <a:xfrm>
            <a:off x="4211516" y="723900"/>
            <a:ext cx="914400" cy="4572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500" b="0" i="0" u="none" strike="noStrike" kern="1200" cap="none" spc="0" normalizeH="0" baseline="0" noProof="0" dirty="0">
                <a:ln>
                  <a:solidFill>
                    <a:srgbClr val="002060"/>
                  </a:solidFill>
                </a:ln>
                <a:solidFill>
                  <a:srgbClr val="002060"/>
                </a:solidFill>
                <a:effectLst/>
                <a:uLnTx/>
                <a:uFillTx/>
                <a:latin typeface="Comic Sans MS" pitchFamily="66" charset="0"/>
                <a:ea typeface="+mj-ea"/>
                <a:cs typeface="+mj-cs"/>
              </a:rPr>
              <a:t>Tens</a:t>
            </a:r>
          </a:p>
        </p:txBody>
      </p:sp>
      <p:sp>
        <p:nvSpPr>
          <p:cNvPr id="35" name="Left Arrow 34"/>
          <p:cNvSpPr/>
          <p:nvPr/>
        </p:nvSpPr>
        <p:spPr>
          <a:xfrm>
            <a:off x="6670432" y="1955092"/>
            <a:ext cx="2362200" cy="914400"/>
          </a:xfrm>
          <a:prstGeom prst="leftArrow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  <a:latin typeface="Comic Sans MS" pitchFamily="66" charset="0"/>
              </a:rPr>
              <a:t>100+10+9=119</a:t>
            </a:r>
          </a:p>
        </p:txBody>
      </p:sp>
      <p:pic>
        <p:nvPicPr>
          <p:cNvPr id="30" name="Picture 4" descr="One Block Illustration - Twinkl"/>
          <p:cNvPicPr>
            <a:picLocks noChangeAspect="1" noChangeArrowheads="1"/>
          </p:cNvPicPr>
          <p:nvPr/>
        </p:nvPicPr>
        <p:blipFill>
          <a:blip r:embed="rId2" cstate="print"/>
          <a:srcRect l="24428" r="23664"/>
          <a:stretch>
            <a:fillRect/>
          </a:stretch>
        </p:blipFill>
        <p:spPr bwMode="auto">
          <a:xfrm>
            <a:off x="6192716" y="1226570"/>
            <a:ext cx="381000" cy="366993"/>
          </a:xfrm>
          <a:prstGeom prst="rect">
            <a:avLst/>
          </a:prstGeom>
          <a:noFill/>
        </p:spPr>
      </p:pic>
      <p:pic>
        <p:nvPicPr>
          <p:cNvPr id="31" name="Picture 4" descr="One Block Illustration - Twinkl"/>
          <p:cNvPicPr>
            <a:picLocks noChangeAspect="1" noChangeArrowheads="1"/>
          </p:cNvPicPr>
          <p:nvPr/>
        </p:nvPicPr>
        <p:blipFill>
          <a:blip r:embed="rId2" cstate="print"/>
          <a:srcRect l="24428" r="23664"/>
          <a:stretch>
            <a:fillRect/>
          </a:stretch>
        </p:blipFill>
        <p:spPr bwMode="auto">
          <a:xfrm>
            <a:off x="5735516" y="1607570"/>
            <a:ext cx="381000" cy="366993"/>
          </a:xfrm>
          <a:prstGeom prst="rect">
            <a:avLst/>
          </a:prstGeom>
          <a:noFill/>
        </p:spPr>
      </p:pic>
      <p:pic>
        <p:nvPicPr>
          <p:cNvPr id="34" name="Picture 4" descr="One Block Illustration - Twinkl"/>
          <p:cNvPicPr>
            <a:picLocks noChangeAspect="1" noChangeArrowheads="1"/>
          </p:cNvPicPr>
          <p:nvPr/>
        </p:nvPicPr>
        <p:blipFill>
          <a:blip r:embed="rId2" cstate="print"/>
          <a:srcRect l="24428" r="23664"/>
          <a:stretch>
            <a:fillRect/>
          </a:stretch>
        </p:blipFill>
        <p:spPr bwMode="auto">
          <a:xfrm>
            <a:off x="6192716" y="1607570"/>
            <a:ext cx="381000" cy="366993"/>
          </a:xfrm>
          <a:prstGeom prst="rect">
            <a:avLst/>
          </a:prstGeom>
          <a:noFill/>
        </p:spPr>
      </p:pic>
      <p:pic>
        <p:nvPicPr>
          <p:cNvPr id="36" name="Picture 4" descr="One Block Illustration - Twinkl"/>
          <p:cNvPicPr>
            <a:picLocks noChangeAspect="1" noChangeArrowheads="1"/>
          </p:cNvPicPr>
          <p:nvPr/>
        </p:nvPicPr>
        <p:blipFill>
          <a:blip r:embed="rId2" cstate="print"/>
          <a:srcRect l="24428" r="23664"/>
          <a:stretch>
            <a:fillRect/>
          </a:stretch>
        </p:blipFill>
        <p:spPr bwMode="auto">
          <a:xfrm>
            <a:off x="5735516" y="1988570"/>
            <a:ext cx="381000" cy="366993"/>
          </a:xfrm>
          <a:prstGeom prst="rect">
            <a:avLst/>
          </a:prstGeom>
          <a:noFill/>
        </p:spPr>
      </p:pic>
      <p:pic>
        <p:nvPicPr>
          <p:cNvPr id="37" name="Picture 4" descr="One Block Illustration - Twinkl"/>
          <p:cNvPicPr>
            <a:picLocks noChangeAspect="1" noChangeArrowheads="1"/>
          </p:cNvPicPr>
          <p:nvPr/>
        </p:nvPicPr>
        <p:blipFill>
          <a:blip r:embed="rId2" cstate="print"/>
          <a:srcRect l="24428" r="23664"/>
          <a:stretch>
            <a:fillRect/>
          </a:stretch>
        </p:blipFill>
        <p:spPr bwMode="auto">
          <a:xfrm>
            <a:off x="6192716" y="1988570"/>
            <a:ext cx="381000" cy="366993"/>
          </a:xfrm>
          <a:prstGeom prst="rect">
            <a:avLst/>
          </a:prstGeom>
          <a:noFill/>
        </p:spPr>
      </p:pic>
      <p:pic>
        <p:nvPicPr>
          <p:cNvPr id="38" name="Picture 4" descr="One Block Illustration - Twinkl"/>
          <p:cNvPicPr>
            <a:picLocks noChangeAspect="1" noChangeArrowheads="1"/>
          </p:cNvPicPr>
          <p:nvPr/>
        </p:nvPicPr>
        <p:blipFill>
          <a:blip r:embed="rId2" cstate="print"/>
          <a:srcRect l="24428" r="23664"/>
          <a:stretch>
            <a:fillRect/>
          </a:stretch>
        </p:blipFill>
        <p:spPr bwMode="auto">
          <a:xfrm>
            <a:off x="5735516" y="2369570"/>
            <a:ext cx="381000" cy="366993"/>
          </a:xfrm>
          <a:prstGeom prst="rect">
            <a:avLst/>
          </a:prstGeom>
          <a:noFill/>
        </p:spPr>
      </p:pic>
      <p:pic>
        <p:nvPicPr>
          <p:cNvPr id="39" name="Picture 4" descr="One Block Illustration - Twinkl"/>
          <p:cNvPicPr>
            <a:picLocks noChangeAspect="1" noChangeArrowheads="1"/>
          </p:cNvPicPr>
          <p:nvPr/>
        </p:nvPicPr>
        <p:blipFill>
          <a:blip r:embed="rId2" cstate="print"/>
          <a:srcRect l="24428" r="23664"/>
          <a:stretch>
            <a:fillRect/>
          </a:stretch>
        </p:blipFill>
        <p:spPr bwMode="auto">
          <a:xfrm>
            <a:off x="6192716" y="2369570"/>
            <a:ext cx="381000" cy="366993"/>
          </a:xfrm>
          <a:prstGeom prst="rect">
            <a:avLst/>
          </a:prstGeom>
          <a:noFill/>
        </p:spPr>
      </p:pic>
      <p:pic>
        <p:nvPicPr>
          <p:cNvPr id="40" name="Picture 4" descr="One Block Illustration - Twinkl"/>
          <p:cNvPicPr>
            <a:picLocks noChangeAspect="1" noChangeArrowheads="1"/>
          </p:cNvPicPr>
          <p:nvPr/>
        </p:nvPicPr>
        <p:blipFill>
          <a:blip r:embed="rId2" cstate="print"/>
          <a:srcRect l="24428" r="23664"/>
          <a:stretch>
            <a:fillRect/>
          </a:stretch>
        </p:blipFill>
        <p:spPr bwMode="auto">
          <a:xfrm>
            <a:off x="5735516" y="2750570"/>
            <a:ext cx="381000" cy="366993"/>
          </a:xfrm>
          <a:prstGeom prst="rect">
            <a:avLst/>
          </a:prstGeom>
          <a:noFill/>
        </p:spPr>
      </p:pic>
      <p:pic>
        <p:nvPicPr>
          <p:cNvPr id="45" name="Picture 2" descr="Formation bildung education GIF - Find on GIFER">
            <a:extLst>
              <a:ext uri="{FF2B5EF4-FFF2-40B4-BE49-F238E27FC236}">
                <a16:creationId xmlns:a16="http://schemas.microsoft.com/office/drawing/2014/main" id="{1CC58026-221D-4C1E-BB93-B70B8D8408B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7631" y="38100"/>
            <a:ext cx="2237772" cy="1297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Title 1">
            <a:extLst>
              <a:ext uri="{FF2B5EF4-FFF2-40B4-BE49-F238E27FC236}">
                <a16:creationId xmlns:a16="http://schemas.microsoft.com/office/drawing/2014/main" id="{3B702A26-0313-425F-9DD8-91860D4F5C5F}"/>
              </a:ext>
            </a:extLst>
          </p:cNvPr>
          <p:cNvSpPr txBox="1">
            <a:spLocks/>
          </p:cNvSpPr>
          <p:nvPr/>
        </p:nvSpPr>
        <p:spPr>
          <a:xfrm>
            <a:off x="2743200" y="745973"/>
            <a:ext cx="1163516" cy="457200"/>
          </a:xfrm>
          <a:prstGeom prst="rect">
            <a:avLst/>
          </a:prstGeom>
        </p:spPr>
        <p:txBody>
          <a:bodyPr vert="horz" lIns="0" rIns="0" bIns="0" anchor="b">
            <a:normAutofit fontScale="775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500" b="0" i="0" u="none" strike="noStrike" kern="1200" cap="none" spc="0" normalizeH="0" baseline="0" noProof="0" dirty="0">
                <a:ln>
                  <a:solidFill>
                    <a:srgbClr val="00B0F0"/>
                  </a:solidFill>
                </a:ln>
                <a:solidFill>
                  <a:srgbClr val="00B0F0"/>
                </a:solidFill>
                <a:effectLst/>
                <a:uLnTx/>
                <a:uFillTx/>
                <a:latin typeface="Comic Sans MS" pitchFamily="66" charset="0"/>
                <a:ea typeface="+mj-ea"/>
                <a:cs typeface="+mj-cs"/>
              </a:rPr>
              <a:t>Hundreds</a:t>
            </a: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341C8E8F-BFB8-4513-A6C4-8B4D237A23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6675" y="1283498"/>
            <a:ext cx="1576565" cy="1862085"/>
          </a:xfrm>
          <a:prstGeom prst="rect">
            <a:avLst/>
          </a:prstGeom>
        </p:spPr>
      </p:pic>
      <p:pic>
        <p:nvPicPr>
          <p:cNvPr id="49" name="Picture 6" descr="Clipart lion frame, Picture #2452863 clipart lion frame">
            <a:extLst>
              <a:ext uri="{FF2B5EF4-FFF2-40B4-BE49-F238E27FC236}">
                <a16:creationId xmlns:a16="http://schemas.microsoft.com/office/drawing/2014/main" id="{7F063F2A-0E32-4BB9-BBB7-73EDF52964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431" y="3246806"/>
            <a:ext cx="5457477" cy="2786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5B4F3D48-CB86-40D2-821E-CC38EA04886D}"/>
              </a:ext>
            </a:extLst>
          </p:cNvPr>
          <p:cNvSpPr/>
          <p:nvPr/>
        </p:nvSpPr>
        <p:spPr>
          <a:xfrm>
            <a:off x="2494249" y="3246113"/>
            <a:ext cx="3922659" cy="5398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ln>
                  <a:solidFill>
                    <a:schemeClr val="accent6">
                      <a:lumMod val="75000"/>
                    </a:schemeClr>
                  </a:solidFill>
                </a:ln>
                <a:solidFill>
                  <a:srgbClr val="0070C0"/>
                </a:solidFill>
                <a:latin typeface="Comic Sans MS" pitchFamily="66" charset="0"/>
                <a:ea typeface="+mj-ea"/>
                <a:cs typeface="+mj-cs"/>
              </a:rPr>
              <a:t>Number name (In words )</a:t>
            </a:r>
            <a:endParaRPr kumimoji="0" lang="en-US" sz="1800" b="0" i="0" u="none" strike="noStrike" kern="1200" cap="none" spc="0" normalizeH="0" baseline="0" noProof="0" dirty="0">
              <a:ln>
                <a:solidFill>
                  <a:schemeClr val="accent6">
                    <a:lumMod val="75000"/>
                  </a:schemeClr>
                </a:solidFill>
              </a:ln>
              <a:solidFill>
                <a:srgbClr val="0070C0"/>
              </a:solidFill>
              <a:effectLst/>
              <a:uLnTx/>
              <a:uFillTx/>
              <a:latin typeface="Comic Sans MS" pitchFamily="66" charset="0"/>
              <a:ea typeface="+mj-ea"/>
              <a:cs typeface="+mj-cs"/>
            </a:endParaRPr>
          </a:p>
        </p:txBody>
      </p:sp>
      <p:pic>
        <p:nvPicPr>
          <p:cNvPr id="51" name="Picture 4" descr="Happy GIFs - Get the best gif on GIFER">
            <a:extLst>
              <a:ext uri="{FF2B5EF4-FFF2-40B4-BE49-F238E27FC236}">
                <a16:creationId xmlns:a16="http://schemas.microsoft.com/office/drawing/2014/main" id="{4C6DBDED-A054-40D8-9F37-793F1F992F9F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800" y="4070063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A4D099B9-0473-41CB-B653-4930D9F09162}"/>
              </a:ext>
            </a:extLst>
          </p:cNvPr>
          <p:cNvSpPr/>
          <p:nvPr/>
        </p:nvSpPr>
        <p:spPr>
          <a:xfrm>
            <a:off x="2710802" y="4345558"/>
            <a:ext cx="3722395" cy="5398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dirty="0">
                <a:ln>
                  <a:solidFill>
                    <a:schemeClr val="accent6">
                      <a:lumMod val="75000"/>
                    </a:schemeClr>
                  </a:solidFill>
                </a:ln>
                <a:solidFill>
                  <a:srgbClr val="FF0000"/>
                </a:solidFill>
                <a:latin typeface="Comic Sans MS" pitchFamily="66" charset="0"/>
                <a:ea typeface="+mj-ea"/>
                <a:cs typeface="+mj-cs"/>
              </a:rPr>
              <a:t>One hundred and nineteen</a:t>
            </a:r>
            <a:endParaRPr kumimoji="0" lang="en-US" sz="4000" b="0" i="0" u="none" strike="noStrike" kern="1200" cap="none" spc="0" normalizeH="0" baseline="0" noProof="0" dirty="0">
              <a:ln>
                <a:solidFill>
                  <a:schemeClr val="accent6">
                    <a:lumMod val="75000"/>
                  </a:schemeClr>
                </a:solidFill>
              </a:ln>
              <a:solidFill>
                <a:srgbClr val="FF0000"/>
              </a:solidFill>
              <a:effectLst/>
              <a:uLnTx/>
              <a:uFillTx/>
              <a:latin typeface="Comic Sans MS" pitchFamily="66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607254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0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0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0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3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3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3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3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2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5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10" grpId="0"/>
      <p:bldP spid="33" grpId="0"/>
      <p:bldP spid="35" grpId="0" animBg="1"/>
      <p:bldP spid="46" grpId="0"/>
      <p:bldP spid="50" grpId="0" animBg="1"/>
      <p:bldP spid="5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2209800" y="-38100"/>
            <a:ext cx="4572000" cy="8763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+mj-cs"/>
              </a:rPr>
              <a:t>I’m number 120</a:t>
            </a:r>
          </a:p>
        </p:txBody>
      </p:sp>
      <p:sp>
        <p:nvSpPr>
          <p:cNvPr id="8" name="Cloud Callout 7"/>
          <p:cNvSpPr/>
          <p:nvPr/>
        </p:nvSpPr>
        <p:spPr>
          <a:xfrm>
            <a:off x="124559" y="703818"/>
            <a:ext cx="2667000" cy="2590800"/>
          </a:xfrm>
          <a:prstGeom prst="cloudCallout">
            <a:avLst>
              <a:gd name="adj1" fmla="val 94779"/>
              <a:gd name="adj2" fmla="val -45123"/>
            </a:avLst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n>
                  <a:solidFill>
                    <a:srgbClr val="C00000"/>
                  </a:solidFill>
                </a:ln>
                <a:solidFill>
                  <a:srgbClr val="FF0000"/>
                </a:solidFill>
                <a:latin typeface="Comic Sans MS" pitchFamily="66" charset="0"/>
              </a:rPr>
              <a:t>I’m 3-digit number &amp;</a:t>
            </a:r>
          </a:p>
          <a:p>
            <a:pPr algn="ctr"/>
            <a:r>
              <a:rPr lang="en-US" sz="2400" dirty="0">
                <a:ln>
                  <a:solidFill>
                    <a:srgbClr val="C00000"/>
                  </a:solidFill>
                </a:ln>
                <a:solidFill>
                  <a:srgbClr val="FF0000"/>
                </a:solidFill>
                <a:latin typeface="Comic Sans MS" pitchFamily="66" charset="0"/>
              </a:rPr>
              <a:t> I have </a:t>
            </a:r>
          </a:p>
          <a:p>
            <a:pPr algn="ctr"/>
            <a:r>
              <a:rPr lang="en-US" sz="2400" dirty="0">
                <a:ln>
                  <a:solidFill>
                    <a:srgbClr val="C00000"/>
                  </a:solidFill>
                </a:ln>
                <a:solidFill>
                  <a:srgbClr val="FF0000"/>
                </a:solidFill>
                <a:latin typeface="Comic Sans MS" pitchFamily="66" charset="0"/>
              </a:rPr>
              <a:t>1 hundred, </a:t>
            </a:r>
          </a:p>
          <a:p>
            <a:pPr algn="ctr"/>
            <a:r>
              <a:rPr lang="en-US" sz="2400" dirty="0">
                <a:ln>
                  <a:solidFill>
                    <a:srgbClr val="C00000"/>
                  </a:solidFill>
                </a:ln>
                <a:solidFill>
                  <a:srgbClr val="FF0000"/>
                </a:solidFill>
                <a:latin typeface="Comic Sans MS" pitchFamily="66" charset="0"/>
              </a:rPr>
              <a:t>2 tens and</a:t>
            </a:r>
          </a:p>
          <a:p>
            <a:pPr algn="ctr"/>
            <a:r>
              <a:rPr lang="en-US" sz="2400" dirty="0">
                <a:ln>
                  <a:solidFill>
                    <a:srgbClr val="C00000"/>
                  </a:solidFill>
                </a:ln>
                <a:solidFill>
                  <a:srgbClr val="FF0000"/>
                </a:solidFill>
                <a:latin typeface="Comic Sans MS" pitchFamily="66" charset="0"/>
              </a:rPr>
              <a:t> 0 ones.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5735516" y="742950"/>
            <a:ext cx="914400" cy="4572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500" b="0" i="0" u="none" strike="noStrike" kern="1200" cap="none" spc="0" normalizeH="0" baseline="0" noProof="0" dirty="0">
                <a:ln>
                  <a:solidFill>
                    <a:srgbClr val="92D050"/>
                  </a:solidFill>
                </a:ln>
                <a:solidFill>
                  <a:srgbClr val="92D050"/>
                </a:solidFill>
                <a:effectLst/>
                <a:uLnTx/>
                <a:uFillTx/>
                <a:latin typeface="Comic Sans MS" pitchFamily="66" charset="0"/>
                <a:ea typeface="+mj-ea"/>
                <a:cs typeface="+mj-cs"/>
              </a:rPr>
              <a:t>Ones</a:t>
            </a:r>
          </a:p>
        </p:txBody>
      </p:sp>
      <p:grpSp>
        <p:nvGrpSpPr>
          <p:cNvPr id="2" name="Group 30"/>
          <p:cNvGrpSpPr/>
          <p:nvPr/>
        </p:nvGrpSpPr>
        <p:grpSpPr>
          <a:xfrm rot="5400000">
            <a:off x="3662876" y="1988820"/>
            <a:ext cx="1737360" cy="274320"/>
            <a:chOff x="6629400" y="3848100"/>
            <a:chExt cx="2819400" cy="381000"/>
          </a:xfrm>
        </p:grpSpPr>
        <p:sp>
          <p:nvSpPr>
            <p:cNvPr id="20" name="Cube 19"/>
            <p:cNvSpPr/>
            <p:nvPr/>
          </p:nvSpPr>
          <p:spPr>
            <a:xfrm>
              <a:off x="6629400" y="3848100"/>
              <a:ext cx="363794" cy="381000"/>
            </a:xfrm>
            <a:prstGeom prst="cube">
              <a:avLst/>
            </a:prstGeom>
            <a:solidFill>
              <a:srgbClr val="FFFF00"/>
            </a:solidFill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Cube 20"/>
            <p:cNvSpPr/>
            <p:nvPr/>
          </p:nvSpPr>
          <p:spPr>
            <a:xfrm>
              <a:off x="6902245" y="3848100"/>
              <a:ext cx="363794" cy="381000"/>
            </a:xfrm>
            <a:prstGeom prst="cube">
              <a:avLst/>
            </a:prstGeom>
            <a:solidFill>
              <a:srgbClr val="FFFF00"/>
            </a:solidFill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Cube 21"/>
            <p:cNvSpPr/>
            <p:nvPr/>
          </p:nvSpPr>
          <p:spPr>
            <a:xfrm>
              <a:off x="7175090" y="3848100"/>
              <a:ext cx="363794" cy="381000"/>
            </a:xfrm>
            <a:prstGeom prst="cube">
              <a:avLst/>
            </a:prstGeom>
            <a:solidFill>
              <a:srgbClr val="FFFF00"/>
            </a:solidFill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Cube 22"/>
            <p:cNvSpPr/>
            <p:nvPr/>
          </p:nvSpPr>
          <p:spPr>
            <a:xfrm>
              <a:off x="7447935" y="3848100"/>
              <a:ext cx="363794" cy="381000"/>
            </a:xfrm>
            <a:prstGeom prst="cube">
              <a:avLst/>
            </a:prstGeom>
            <a:solidFill>
              <a:srgbClr val="FFFF00"/>
            </a:solidFill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Cube 23"/>
            <p:cNvSpPr/>
            <p:nvPr/>
          </p:nvSpPr>
          <p:spPr>
            <a:xfrm>
              <a:off x="7720781" y="3848100"/>
              <a:ext cx="363794" cy="381000"/>
            </a:xfrm>
            <a:prstGeom prst="cube">
              <a:avLst/>
            </a:prstGeom>
            <a:solidFill>
              <a:srgbClr val="FFFF00"/>
            </a:solidFill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Cube 24"/>
            <p:cNvSpPr/>
            <p:nvPr/>
          </p:nvSpPr>
          <p:spPr>
            <a:xfrm>
              <a:off x="7993626" y="3848100"/>
              <a:ext cx="363794" cy="381000"/>
            </a:xfrm>
            <a:prstGeom prst="cube">
              <a:avLst/>
            </a:prstGeom>
            <a:solidFill>
              <a:srgbClr val="FFFF00"/>
            </a:solidFill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Cube 25"/>
            <p:cNvSpPr/>
            <p:nvPr/>
          </p:nvSpPr>
          <p:spPr>
            <a:xfrm>
              <a:off x="8266471" y="3848100"/>
              <a:ext cx="363794" cy="381000"/>
            </a:xfrm>
            <a:prstGeom prst="cube">
              <a:avLst/>
            </a:prstGeom>
            <a:solidFill>
              <a:srgbClr val="FFFF00"/>
            </a:solidFill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Cube 26"/>
            <p:cNvSpPr/>
            <p:nvPr/>
          </p:nvSpPr>
          <p:spPr>
            <a:xfrm>
              <a:off x="8539316" y="3848100"/>
              <a:ext cx="363794" cy="381000"/>
            </a:xfrm>
            <a:prstGeom prst="cube">
              <a:avLst/>
            </a:prstGeom>
            <a:solidFill>
              <a:srgbClr val="FFFF00"/>
            </a:solidFill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Cube 27"/>
            <p:cNvSpPr/>
            <p:nvPr/>
          </p:nvSpPr>
          <p:spPr>
            <a:xfrm>
              <a:off x="8812161" y="3848100"/>
              <a:ext cx="363794" cy="381000"/>
            </a:xfrm>
            <a:prstGeom prst="cube">
              <a:avLst/>
            </a:prstGeom>
            <a:solidFill>
              <a:srgbClr val="FFFF00"/>
            </a:solidFill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Cube 28"/>
            <p:cNvSpPr/>
            <p:nvPr/>
          </p:nvSpPr>
          <p:spPr>
            <a:xfrm>
              <a:off x="9085006" y="3848100"/>
              <a:ext cx="363794" cy="381000"/>
            </a:xfrm>
            <a:prstGeom prst="cube">
              <a:avLst/>
            </a:prstGeom>
            <a:solidFill>
              <a:srgbClr val="FFFF00"/>
            </a:solidFill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2" name="Picture 4" descr="One Block Illustration - Twinkl"/>
          <p:cNvPicPr>
            <a:picLocks noChangeAspect="1" noChangeArrowheads="1"/>
          </p:cNvPicPr>
          <p:nvPr/>
        </p:nvPicPr>
        <p:blipFill>
          <a:blip r:embed="rId2" cstate="print"/>
          <a:srcRect l="24428" r="23664"/>
          <a:stretch>
            <a:fillRect/>
          </a:stretch>
        </p:blipFill>
        <p:spPr bwMode="auto">
          <a:xfrm>
            <a:off x="5763359" y="1240230"/>
            <a:ext cx="381000" cy="366993"/>
          </a:xfrm>
          <a:prstGeom prst="rect">
            <a:avLst/>
          </a:prstGeom>
          <a:noFill/>
        </p:spPr>
      </p:pic>
      <p:sp>
        <p:nvSpPr>
          <p:cNvPr id="33" name="Title 1"/>
          <p:cNvSpPr txBox="1">
            <a:spLocks/>
          </p:cNvSpPr>
          <p:nvPr/>
        </p:nvSpPr>
        <p:spPr>
          <a:xfrm>
            <a:off x="4211516" y="723900"/>
            <a:ext cx="914400" cy="4572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500" b="0" i="0" u="none" strike="noStrike" kern="1200" cap="none" spc="0" normalizeH="0" baseline="0" noProof="0" dirty="0">
                <a:ln>
                  <a:solidFill>
                    <a:srgbClr val="002060"/>
                  </a:solidFill>
                </a:ln>
                <a:solidFill>
                  <a:srgbClr val="002060"/>
                </a:solidFill>
                <a:effectLst/>
                <a:uLnTx/>
                <a:uFillTx/>
                <a:latin typeface="Comic Sans MS" pitchFamily="66" charset="0"/>
                <a:ea typeface="+mj-ea"/>
                <a:cs typeface="+mj-cs"/>
              </a:rPr>
              <a:t>Tens</a:t>
            </a:r>
          </a:p>
        </p:txBody>
      </p:sp>
      <p:sp>
        <p:nvSpPr>
          <p:cNvPr id="35" name="Left Arrow 34"/>
          <p:cNvSpPr/>
          <p:nvPr/>
        </p:nvSpPr>
        <p:spPr>
          <a:xfrm>
            <a:off x="6670432" y="1955092"/>
            <a:ext cx="2362200" cy="914400"/>
          </a:xfrm>
          <a:prstGeom prst="leftArrow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  <a:latin typeface="Comic Sans MS" pitchFamily="66" charset="0"/>
              </a:rPr>
              <a:t>100+20+0=120</a:t>
            </a:r>
          </a:p>
        </p:txBody>
      </p:sp>
      <p:pic>
        <p:nvPicPr>
          <p:cNvPr id="30" name="Picture 4" descr="One Block Illustration - Twinkl"/>
          <p:cNvPicPr>
            <a:picLocks noChangeAspect="1" noChangeArrowheads="1"/>
          </p:cNvPicPr>
          <p:nvPr/>
        </p:nvPicPr>
        <p:blipFill>
          <a:blip r:embed="rId2" cstate="print"/>
          <a:srcRect l="24428" r="23664"/>
          <a:stretch>
            <a:fillRect/>
          </a:stretch>
        </p:blipFill>
        <p:spPr bwMode="auto">
          <a:xfrm>
            <a:off x="6192716" y="1226570"/>
            <a:ext cx="381000" cy="366993"/>
          </a:xfrm>
          <a:prstGeom prst="rect">
            <a:avLst/>
          </a:prstGeom>
          <a:noFill/>
        </p:spPr>
      </p:pic>
      <p:pic>
        <p:nvPicPr>
          <p:cNvPr id="31" name="Picture 4" descr="One Block Illustration - Twinkl"/>
          <p:cNvPicPr>
            <a:picLocks noChangeAspect="1" noChangeArrowheads="1"/>
          </p:cNvPicPr>
          <p:nvPr/>
        </p:nvPicPr>
        <p:blipFill>
          <a:blip r:embed="rId2" cstate="print"/>
          <a:srcRect l="24428" r="23664"/>
          <a:stretch>
            <a:fillRect/>
          </a:stretch>
        </p:blipFill>
        <p:spPr bwMode="auto">
          <a:xfrm>
            <a:off x="5735516" y="1607570"/>
            <a:ext cx="381000" cy="366993"/>
          </a:xfrm>
          <a:prstGeom prst="rect">
            <a:avLst/>
          </a:prstGeom>
          <a:noFill/>
        </p:spPr>
      </p:pic>
      <p:pic>
        <p:nvPicPr>
          <p:cNvPr id="34" name="Picture 4" descr="One Block Illustration - Twinkl"/>
          <p:cNvPicPr>
            <a:picLocks noChangeAspect="1" noChangeArrowheads="1"/>
          </p:cNvPicPr>
          <p:nvPr/>
        </p:nvPicPr>
        <p:blipFill>
          <a:blip r:embed="rId2" cstate="print"/>
          <a:srcRect l="24428" r="23664"/>
          <a:stretch>
            <a:fillRect/>
          </a:stretch>
        </p:blipFill>
        <p:spPr bwMode="auto">
          <a:xfrm>
            <a:off x="6192716" y="1607570"/>
            <a:ext cx="381000" cy="366993"/>
          </a:xfrm>
          <a:prstGeom prst="rect">
            <a:avLst/>
          </a:prstGeom>
          <a:noFill/>
        </p:spPr>
      </p:pic>
      <p:pic>
        <p:nvPicPr>
          <p:cNvPr id="36" name="Picture 4" descr="One Block Illustration - Twinkl"/>
          <p:cNvPicPr>
            <a:picLocks noChangeAspect="1" noChangeArrowheads="1"/>
          </p:cNvPicPr>
          <p:nvPr/>
        </p:nvPicPr>
        <p:blipFill>
          <a:blip r:embed="rId2" cstate="print"/>
          <a:srcRect l="24428" r="23664"/>
          <a:stretch>
            <a:fillRect/>
          </a:stretch>
        </p:blipFill>
        <p:spPr bwMode="auto">
          <a:xfrm>
            <a:off x="5735516" y="1988570"/>
            <a:ext cx="381000" cy="366993"/>
          </a:xfrm>
          <a:prstGeom prst="rect">
            <a:avLst/>
          </a:prstGeom>
          <a:noFill/>
        </p:spPr>
      </p:pic>
      <p:pic>
        <p:nvPicPr>
          <p:cNvPr id="37" name="Picture 4" descr="One Block Illustration - Twinkl"/>
          <p:cNvPicPr>
            <a:picLocks noChangeAspect="1" noChangeArrowheads="1"/>
          </p:cNvPicPr>
          <p:nvPr/>
        </p:nvPicPr>
        <p:blipFill>
          <a:blip r:embed="rId2" cstate="print"/>
          <a:srcRect l="24428" r="23664"/>
          <a:stretch>
            <a:fillRect/>
          </a:stretch>
        </p:blipFill>
        <p:spPr bwMode="auto">
          <a:xfrm>
            <a:off x="6192716" y="1988570"/>
            <a:ext cx="381000" cy="366993"/>
          </a:xfrm>
          <a:prstGeom prst="rect">
            <a:avLst/>
          </a:prstGeom>
          <a:noFill/>
        </p:spPr>
      </p:pic>
      <p:pic>
        <p:nvPicPr>
          <p:cNvPr id="38" name="Picture 4" descr="One Block Illustration - Twinkl"/>
          <p:cNvPicPr>
            <a:picLocks noChangeAspect="1" noChangeArrowheads="1"/>
          </p:cNvPicPr>
          <p:nvPr/>
        </p:nvPicPr>
        <p:blipFill>
          <a:blip r:embed="rId2" cstate="print"/>
          <a:srcRect l="24428" r="23664"/>
          <a:stretch>
            <a:fillRect/>
          </a:stretch>
        </p:blipFill>
        <p:spPr bwMode="auto">
          <a:xfrm>
            <a:off x="5735516" y="2369570"/>
            <a:ext cx="381000" cy="366993"/>
          </a:xfrm>
          <a:prstGeom prst="rect">
            <a:avLst/>
          </a:prstGeom>
          <a:noFill/>
        </p:spPr>
      </p:pic>
      <p:pic>
        <p:nvPicPr>
          <p:cNvPr id="39" name="Picture 4" descr="One Block Illustration - Twinkl"/>
          <p:cNvPicPr>
            <a:picLocks noChangeAspect="1" noChangeArrowheads="1"/>
          </p:cNvPicPr>
          <p:nvPr/>
        </p:nvPicPr>
        <p:blipFill>
          <a:blip r:embed="rId2" cstate="print"/>
          <a:srcRect l="24428" r="23664"/>
          <a:stretch>
            <a:fillRect/>
          </a:stretch>
        </p:blipFill>
        <p:spPr bwMode="auto">
          <a:xfrm>
            <a:off x="6192716" y="2369570"/>
            <a:ext cx="381000" cy="366993"/>
          </a:xfrm>
          <a:prstGeom prst="rect">
            <a:avLst/>
          </a:prstGeom>
          <a:noFill/>
        </p:spPr>
      </p:pic>
      <p:pic>
        <p:nvPicPr>
          <p:cNvPr id="40" name="Picture 4" descr="One Block Illustration - Twinkl"/>
          <p:cNvPicPr>
            <a:picLocks noChangeAspect="1" noChangeArrowheads="1"/>
          </p:cNvPicPr>
          <p:nvPr/>
        </p:nvPicPr>
        <p:blipFill>
          <a:blip r:embed="rId2" cstate="print"/>
          <a:srcRect l="24428" r="23664"/>
          <a:stretch>
            <a:fillRect/>
          </a:stretch>
        </p:blipFill>
        <p:spPr bwMode="auto">
          <a:xfrm>
            <a:off x="5735516" y="2750570"/>
            <a:ext cx="381000" cy="366993"/>
          </a:xfrm>
          <a:prstGeom prst="rect">
            <a:avLst/>
          </a:prstGeom>
          <a:noFill/>
        </p:spPr>
      </p:pic>
      <p:pic>
        <p:nvPicPr>
          <p:cNvPr id="41" name="Picture 4" descr="One Block Illustration - Twinkl"/>
          <p:cNvPicPr>
            <a:picLocks noChangeAspect="1" noChangeArrowheads="1"/>
          </p:cNvPicPr>
          <p:nvPr/>
        </p:nvPicPr>
        <p:blipFill>
          <a:blip r:embed="rId2" cstate="print"/>
          <a:srcRect l="24428" r="23664"/>
          <a:stretch>
            <a:fillRect/>
          </a:stretch>
        </p:blipFill>
        <p:spPr bwMode="auto">
          <a:xfrm>
            <a:off x="6192716" y="2750570"/>
            <a:ext cx="381000" cy="366993"/>
          </a:xfrm>
          <a:prstGeom prst="rect">
            <a:avLst/>
          </a:prstGeom>
          <a:noFill/>
        </p:spPr>
      </p:pic>
      <p:grpSp>
        <p:nvGrpSpPr>
          <p:cNvPr id="53" name="Group 30"/>
          <p:cNvGrpSpPr/>
          <p:nvPr/>
        </p:nvGrpSpPr>
        <p:grpSpPr>
          <a:xfrm rot="5400000">
            <a:off x="4018085" y="2002827"/>
            <a:ext cx="1737360" cy="274320"/>
            <a:chOff x="6629400" y="3848100"/>
            <a:chExt cx="2819400" cy="381000"/>
          </a:xfrm>
        </p:grpSpPr>
        <p:sp>
          <p:nvSpPr>
            <p:cNvPr id="54" name="Cube 53"/>
            <p:cNvSpPr/>
            <p:nvPr/>
          </p:nvSpPr>
          <p:spPr>
            <a:xfrm>
              <a:off x="6629400" y="3848100"/>
              <a:ext cx="363794" cy="381000"/>
            </a:xfrm>
            <a:prstGeom prst="cube">
              <a:avLst/>
            </a:prstGeom>
            <a:solidFill>
              <a:srgbClr val="FFFF00"/>
            </a:solidFill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Cube 54"/>
            <p:cNvSpPr/>
            <p:nvPr/>
          </p:nvSpPr>
          <p:spPr>
            <a:xfrm>
              <a:off x="6902245" y="3848100"/>
              <a:ext cx="363794" cy="381000"/>
            </a:xfrm>
            <a:prstGeom prst="cube">
              <a:avLst/>
            </a:prstGeom>
            <a:solidFill>
              <a:srgbClr val="FFFF00"/>
            </a:solidFill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Cube 55"/>
            <p:cNvSpPr/>
            <p:nvPr/>
          </p:nvSpPr>
          <p:spPr>
            <a:xfrm>
              <a:off x="7175090" y="3848100"/>
              <a:ext cx="363794" cy="381000"/>
            </a:xfrm>
            <a:prstGeom prst="cube">
              <a:avLst/>
            </a:prstGeom>
            <a:solidFill>
              <a:srgbClr val="FFFF00"/>
            </a:solidFill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Cube 56"/>
            <p:cNvSpPr/>
            <p:nvPr/>
          </p:nvSpPr>
          <p:spPr>
            <a:xfrm>
              <a:off x="7447935" y="3848100"/>
              <a:ext cx="363794" cy="381000"/>
            </a:xfrm>
            <a:prstGeom prst="cube">
              <a:avLst/>
            </a:prstGeom>
            <a:solidFill>
              <a:srgbClr val="FFFF00"/>
            </a:solidFill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Cube 57"/>
            <p:cNvSpPr/>
            <p:nvPr/>
          </p:nvSpPr>
          <p:spPr>
            <a:xfrm>
              <a:off x="7720781" y="3848100"/>
              <a:ext cx="363794" cy="381000"/>
            </a:xfrm>
            <a:prstGeom prst="cube">
              <a:avLst/>
            </a:prstGeom>
            <a:solidFill>
              <a:srgbClr val="FFFF00"/>
            </a:solidFill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Cube 58"/>
            <p:cNvSpPr/>
            <p:nvPr/>
          </p:nvSpPr>
          <p:spPr>
            <a:xfrm>
              <a:off x="7993626" y="3848100"/>
              <a:ext cx="363794" cy="381000"/>
            </a:xfrm>
            <a:prstGeom prst="cube">
              <a:avLst/>
            </a:prstGeom>
            <a:solidFill>
              <a:srgbClr val="FFFF00"/>
            </a:solidFill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Cube 59"/>
            <p:cNvSpPr/>
            <p:nvPr/>
          </p:nvSpPr>
          <p:spPr>
            <a:xfrm>
              <a:off x="8266471" y="3848100"/>
              <a:ext cx="363794" cy="381000"/>
            </a:xfrm>
            <a:prstGeom prst="cube">
              <a:avLst/>
            </a:prstGeom>
            <a:solidFill>
              <a:srgbClr val="FFFF00"/>
            </a:solidFill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Cube 60"/>
            <p:cNvSpPr/>
            <p:nvPr/>
          </p:nvSpPr>
          <p:spPr>
            <a:xfrm>
              <a:off x="8539316" y="3848100"/>
              <a:ext cx="363794" cy="381000"/>
            </a:xfrm>
            <a:prstGeom prst="cube">
              <a:avLst/>
            </a:prstGeom>
            <a:solidFill>
              <a:srgbClr val="FFFF00"/>
            </a:solidFill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Cube 61"/>
            <p:cNvSpPr/>
            <p:nvPr/>
          </p:nvSpPr>
          <p:spPr>
            <a:xfrm>
              <a:off x="8812161" y="3848100"/>
              <a:ext cx="363794" cy="381000"/>
            </a:xfrm>
            <a:prstGeom prst="cube">
              <a:avLst/>
            </a:prstGeom>
            <a:solidFill>
              <a:srgbClr val="FFFF00"/>
            </a:solidFill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Cube 62"/>
            <p:cNvSpPr/>
            <p:nvPr/>
          </p:nvSpPr>
          <p:spPr>
            <a:xfrm>
              <a:off x="9085006" y="3848100"/>
              <a:ext cx="363794" cy="381000"/>
            </a:xfrm>
            <a:prstGeom prst="cube">
              <a:avLst/>
            </a:prstGeom>
            <a:solidFill>
              <a:srgbClr val="FFFF00"/>
            </a:solidFill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4" name="Rounded Rectangular Callout 63"/>
          <p:cNvSpPr/>
          <p:nvPr/>
        </p:nvSpPr>
        <p:spPr>
          <a:xfrm>
            <a:off x="6603024" y="3009900"/>
            <a:ext cx="2113084" cy="1143000"/>
          </a:xfrm>
          <a:prstGeom prst="wedgeRoundRectCallout">
            <a:avLst>
              <a:gd name="adj1" fmla="val -119567"/>
              <a:gd name="adj2" fmla="val -51824"/>
              <a:gd name="adj3" fmla="val 16667"/>
            </a:avLst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rgbClr val="00B0F0"/>
                  </a:solidFill>
                </a:ln>
                <a:solidFill>
                  <a:srgbClr val="00B0F0"/>
                </a:solidFill>
                <a:latin typeface="Comic Sans MS" pitchFamily="66" charset="0"/>
              </a:rPr>
              <a:t>1 ten  = 10</a:t>
            </a:r>
          </a:p>
          <a:p>
            <a:pPr algn="ctr"/>
            <a:r>
              <a:rPr lang="en-US" dirty="0">
                <a:ln>
                  <a:solidFill>
                    <a:srgbClr val="00B0F0"/>
                  </a:solidFill>
                </a:ln>
                <a:solidFill>
                  <a:srgbClr val="00B0F0"/>
                </a:solidFill>
                <a:latin typeface="Comic Sans MS" pitchFamily="66" charset="0"/>
              </a:rPr>
              <a:t>2 tens = 20</a:t>
            </a:r>
          </a:p>
        </p:txBody>
      </p:sp>
      <p:pic>
        <p:nvPicPr>
          <p:cNvPr id="45" name="Picture 2" descr="Formation bildung education GIF - Find on GIFER">
            <a:extLst>
              <a:ext uri="{FF2B5EF4-FFF2-40B4-BE49-F238E27FC236}">
                <a16:creationId xmlns:a16="http://schemas.microsoft.com/office/drawing/2014/main" id="{1CC58026-221D-4C1E-BB93-B70B8D8408B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7631" y="38100"/>
            <a:ext cx="2237772" cy="1297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Title 1">
            <a:extLst>
              <a:ext uri="{FF2B5EF4-FFF2-40B4-BE49-F238E27FC236}">
                <a16:creationId xmlns:a16="http://schemas.microsoft.com/office/drawing/2014/main" id="{3B702A26-0313-425F-9DD8-91860D4F5C5F}"/>
              </a:ext>
            </a:extLst>
          </p:cNvPr>
          <p:cNvSpPr txBox="1">
            <a:spLocks/>
          </p:cNvSpPr>
          <p:nvPr/>
        </p:nvSpPr>
        <p:spPr>
          <a:xfrm>
            <a:off x="2743200" y="745973"/>
            <a:ext cx="1163516" cy="457200"/>
          </a:xfrm>
          <a:prstGeom prst="rect">
            <a:avLst/>
          </a:prstGeom>
        </p:spPr>
        <p:txBody>
          <a:bodyPr vert="horz" lIns="0" rIns="0" bIns="0" anchor="b">
            <a:normAutofit fontScale="775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500" b="0" i="0" u="none" strike="noStrike" kern="1200" cap="none" spc="0" normalizeH="0" baseline="0" noProof="0" dirty="0">
                <a:ln>
                  <a:solidFill>
                    <a:srgbClr val="00B0F0"/>
                  </a:solidFill>
                </a:ln>
                <a:solidFill>
                  <a:srgbClr val="00B0F0"/>
                </a:solidFill>
                <a:effectLst/>
                <a:uLnTx/>
                <a:uFillTx/>
                <a:latin typeface="Comic Sans MS" pitchFamily="66" charset="0"/>
                <a:ea typeface="+mj-ea"/>
                <a:cs typeface="+mj-cs"/>
              </a:rPr>
              <a:t>Hundreds</a:t>
            </a: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341C8E8F-BFB8-4513-A6C4-8B4D237A23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6675" y="1283498"/>
            <a:ext cx="1576565" cy="1862085"/>
          </a:xfrm>
          <a:prstGeom prst="rect">
            <a:avLst/>
          </a:prstGeom>
        </p:spPr>
      </p:pic>
      <p:pic>
        <p:nvPicPr>
          <p:cNvPr id="49" name="Picture 6" descr="Clipart lion frame, Picture #2452863 clipart lion frame">
            <a:extLst>
              <a:ext uri="{FF2B5EF4-FFF2-40B4-BE49-F238E27FC236}">
                <a16:creationId xmlns:a16="http://schemas.microsoft.com/office/drawing/2014/main" id="{7F063F2A-0E32-4BB9-BBB7-73EDF52964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431" y="3246806"/>
            <a:ext cx="5457477" cy="2786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5B4F3D48-CB86-40D2-821E-CC38EA04886D}"/>
              </a:ext>
            </a:extLst>
          </p:cNvPr>
          <p:cNvSpPr/>
          <p:nvPr/>
        </p:nvSpPr>
        <p:spPr>
          <a:xfrm>
            <a:off x="2494249" y="3246113"/>
            <a:ext cx="3922659" cy="5398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ln>
                  <a:solidFill>
                    <a:schemeClr val="accent6">
                      <a:lumMod val="75000"/>
                    </a:schemeClr>
                  </a:solidFill>
                </a:ln>
                <a:solidFill>
                  <a:srgbClr val="0070C0"/>
                </a:solidFill>
                <a:latin typeface="Comic Sans MS" pitchFamily="66" charset="0"/>
                <a:ea typeface="+mj-ea"/>
                <a:cs typeface="+mj-cs"/>
              </a:rPr>
              <a:t>Number name (In words )</a:t>
            </a:r>
            <a:endParaRPr kumimoji="0" lang="en-US" sz="1800" b="0" i="0" u="none" strike="noStrike" kern="1200" cap="none" spc="0" normalizeH="0" baseline="0" noProof="0" dirty="0">
              <a:ln>
                <a:solidFill>
                  <a:schemeClr val="accent6">
                    <a:lumMod val="75000"/>
                  </a:schemeClr>
                </a:solidFill>
              </a:ln>
              <a:solidFill>
                <a:srgbClr val="0070C0"/>
              </a:solidFill>
              <a:effectLst/>
              <a:uLnTx/>
              <a:uFillTx/>
              <a:latin typeface="Comic Sans MS" pitchFamily="66" charset="0"/>
              <a:ea typeface="+mj-ea"/>
              <a:cs typeface="+mj-cs"/>
            </a:endParaRPr>
          </a:p>
        </p:txBody>
      </p:sp>
      <p:pic>
        <p:nvPicPr>
          <p:cNvPr id="51" name="Picture 4" descr="Happy GIFs - Get the best gif on GIFER">
            <a:extLst>
              <a:ext uri="{FF2B5EF4-FFF2-40B4-BE49-F238E27FC236}">
                <a16:creationId xmlns:a16="http://schemas.microsoft.com/office/drawing/2014/main" id="{4C6DBDED-A054-40D8-9F37-793F1F992F9F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800" y="4070063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A4D099B9-0473-41CB-B653-4930D9F09162}"/>
              </a:ext>
            </a:extLst>
          </p:cNvPr>
          <p:cNvSpPr/>
          <p:nvPr/>
        </p:nvSpPr>
        <p:spPr>
          <a:xfrm>
            <a:off x="2710802" y="4345558"/>
            <a:ext cx="3722395" cy="5398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dirty="0">
                <a:ln>
                  <a:solidFill>
                    <a:schemeClr val="accent6">
                      <a:lumMod val="75000"/>
                    </a:schemeClr>
                  </a:solidFill>
                </a:ln>
                <a:solidFill>
                  <a:srgbClr val="FF0000"/>
                </a:solidFill>
                <a:latin typeface="Comic Sans MS" pitchFamily="66" charset="0"/>
                <a:ea typeface="+mj-ea"/>
                <a:cs typeface="+mj-cs"/>
              </a:rPr>
              <a:t>One hundred and twenty</a:t>
            </a:r>
            <a:endParaRPr kumimoji="0" lang="en-US" sz="4000" b="0" i="0" u="none" strike="noStrike" kern="1200" cap="none" spc="0" normalizeH="0" baseline="0" noProof="0" dirty="0">
              <a:ln>
                <a:solidFill>
                  <a:schemeClr val="accent6">
                    <a:lumMod val="75000"/>
                  </a:schemeClr>
                </a:solidFill>
              </a:ln>
              <a:solidFill>
                <a:srgbClr val="FF0000"/>
              </a:solidFill>
              <a:effectLst/>
              <a:uLnTx/>
              <a:uFillTx/>
              <a:latin typeface="Comic Sans MS" pitchFamily="66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681798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5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9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3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7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1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5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9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3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7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1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2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6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7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0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1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8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8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9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10" grpId="0"/>
      <p:bldP spid="33" grpId="0"/>
      <p:bldP spid="35" grpId="0" animBg="1"/>
      <p:bldP spid="64" grpId="0" animBg="1"/>
      <p:bldP spid="46" grpId="0"/>
      <p:bldP spid="50" grpId="0" animBg="1"/>
      <p:bldP spid="5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2460301" y="-178820"/>
            <a:ext cx="4572000" cy="8763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+mj-cs"/>
              </a:rPr>
              <a:t>I’m number 123</a:t>
            </a:r>
          </a:p>
        </p:txBody>
      </p:sp>
      <p:sp>
        <p:nvSpPr>
          <p:cNvPr id="8" name="Cloud Callout 7"/>
          <p:cNvSpPr/>
          <p:nvPr/>
        </p:nvSpPr>
        <p:spPr>
          <a:xfrm>
            <a:off x="126662" y="655313"/>
            <a:ext cx="2667000" cy="2590800"/>
          </a:xfrm>
          <a:prstGeom prst="cloudCallout">
            <a:avLst>
              <a:gd name="adj1" fmla="val 94779"/>
              <a:gd name="adj2" fmla="val -45123"/>
            </a:avLst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n>
                  <a:solidFill>
                    <a:srgbClr val="C00000"/>
                  </a:solidFill>
                </a:ln>
                <a:solidFill>
                  <a:srgbClr val="FF0000"/>
                </a:solidFill>
                <a:latin typeface="Comic Sans MS" pitchFamily="66" charset="0"/>
              </a:rPr>
              <a:t>I’m 3-digit number &amp;</a:t>
            </a:r>
          </a:p>
          <a:p>
            <a:pPr algn="ctr"/>
            <a:r>
              <a:rPr lang="en-US" sz="2400" dirty="0">
                <a:ln>
                  <a:solidFill>
                    <a:srgbClr val="C00000"/>
                  </a:solidFill>
                </a:ln>
                <a:solidFill>
                  <a:srgbClr val="FF0000"/>
                </a:solidFill>
                <a:latin typeface="Comic Sans MS" pitchFamily="66" charset="0"/>
              </a:rPr>
              <a:t> I have </a:t>
            </a:r>
          </a:p>
          <a:p>
            <a:pPr algn="ctr"/>
            <a:r>
              <a:rPr lang="en-US" sz="2400" dirty="0">
                <a:ln>
                  <a:solidFill>
                    <a:srgbClr val="C00000"/>
                  </a:solidFill>
                </a:ln>
                <a:solidFill>
                  <a:srgbClr val="FF0000"/>
                </a:solidFill>
                <a:latin typeface="Comic Sans MS" pitchFamily="66" charset="0"/>
              </a:rPr>
              <a:t>1 hundred, </a:t>
            </a:r>
          </a:p>
          <a:p>
            <a:pPr algn="ctr"/>
            <a:r>
              <a:rPr lang="en-US" sz="2400" dirty="0">
                <a:ln>
                  <a:solidFill>
                    <a:srgbClr val="C00000"/>
                  </a:solidFill>
                </a:ln>
                <a:solidFill>
                  <a:srgbClr val="FF0000"/>
                </a:solidFill>
                <a:latin typeface="Comic Sans MS" pitchFamily="66" charset="0"/>
              </a:rPr>
              <a:t>2 tens and</a:t>
            </a:r>
          </a:p>
          <a:p>
            <a:pPr algn="ctr"/>
            <a:r>
              <a:rPr lang="en-US" sz="2400" dirty="0">
                <a:ln>
                  <a:solidFill>
                    <a:srgbClr val="C00000"/>
                  </a:solidFill>
                </a:ln>
                <a:solidFill>
                  <a:srgbClr val="FF0000"/>
                </a:solidFill>
                <a:latin typeface="Comic Sans MS" pitchFamily="66" charset="0"/>
              </a:rPr>
              <a:t> 3 ones.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5735516" y="742950"/>
            <a:ext cx="914400" cy="4572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500" b="0" i="0" u="none" strike="noStrike" kern="1200" cap="none" spc="0" normalizeH="0" baseline="0" noProof="0" dirty="0">
                <a:ln>
                  <a:solidFill>
                    <a:srgbClr val="92D050"/>
                  </a:solidFill>
                </a:ln>
                <a:solidFill>
                  <a:srgbClr val="92D050"/>
                </a:solidFill>
                <a:effectLst/>
                <a:uLnTx/>
                <a:uFillTx/>
                <a:latin typeface="Comic Sans MS" pitchFamily="66" charset="0"/>
                <a:ea typeface="+mj-ea"/>
                <a:cs typeface="+mj-cs"/>
              </a:rPr>
              <a:t>Ones</a:t>
            </a:r>
          </a:p>
        </p:txBody>
      </p:sp>
      <p:pic>
        <p:nvPicPr>
          <p:cNvPr id="32" name="Picture 4" descr="One Block Illustration - Twinkl"/>
          <p:cNvPicPr>
            <a:picLocks noChangeAspect="1" noChangeArrowheads="1"/>
          </p:cNvPicPr>
          <p:nvPr/>
        </p:nvPicPr>
        <p:blipFill>
          <a:blip r:embed="rId2" cstate="print"/>
          <a:srcRect l="24428" r="23664"/>
          <a:stretch>
            <a:fillRect/>
          </a:stretch>
        </p:blipFill>
        <p:spPr bwMode="auto">
          <a:xfrm>
            <a:off x="5763359" y="1240230"/>
            <a:ext cx="381000" cy="366993"/>
          </a:xfrm>
          <a:prstGeom prst="rect">
            <a:avLst/>
          </a:prstGeom>
          <a:noFill/>
        </p:spPr>
      </p:pic>
      <p:sp>
        <p:nvSpPr>
          <p:cNvPr id="33" name="Title 1"/>
          <p:cNvSpPr txBox="1">
            <a:spLocks/>
          </p:cNvSpPr>
          <p:nvPr/>
        </p:nvSpPr>
        <p:spPr>
          <a:xfrm>
            <a:off x="4211516" y="723900"/>
            <a:ext cx="914400" cy="4572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500" b="0" i="0" u="none" strike="noStrike" kern="1200" cap="none" spc="0" normalizeH="0" baseline="0" noProof="0" dirty="0">
                <a:ln>
                  <a:solidFill>
                    <a:srgbClr val="002060"/>
                  </a:solidFill>
                </a:ln>
                <a:solidFill>
                  <a:srgbClr val="002060"/>
                </a:solidFill>
                <a:effectLst/>
                <a:uLnTx/>
                <a:uFillTx/>
                <a:latin typeface="Comic Sans MS" pitchFamily="66" charset="0"/>
                <a:ea typeface="+mj-ea"/>
                <a:cs typeface="+mj-cs"/>
              </a:rPr>
              <a:t>Tens</a:t>
            </a:r>
          </a:p>
        </p:txBody>
      </p:sp>
      <p:sp>
        <p:nvSpPr>
          <p:cNvPr id="35" name="Left Arrow 34"/>
          <p:cNvSpPr/>
          <p:nvPr/>
        </p:nvSpPr>
        <p:spPr>
          <a:xfrm>
            <a:off x="6670432" y="1955092"/>
            <a:ext cx="2362200" cy="914400"/>
          </a:xfrm>
          <a:prstGeom prst="leftArrow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  <a:latin typeface="Comic Sans MS" pitchFamily="66" charset="0"/>
              </a:rPr>
              <a:t>100+20+3=123</a:t>
            </a:r>
          </a:p>
        </p:txBody>
      </p:sp>
      <p:pic>
        <p:nvPicPr>
          <p:cNvPr id="30" name="Picture 4" descr="One Block Illustration - Twinkl"/>
          <p:cNvPicPr>
            <a:picLocks noChangeAspect="1" noChangeArrowheads="1"/>
          </p:cNvPicPr>
          <p:nvPr/>
        </p:nvPicPr>
        <p:blipFill>
          <a:blip r:embed="rId2" cstate="print"/>
          <a:srcRect l="24428" r="23664"/>
          <a:stretch>
            <a:fillRect/>
          </a:stretch>
        </p:blipFill>
        <p:spPr bwMode="auto">
          <a:xfrm>
            <a:off x="6192716" y="1226570"/>
            <a:ext cx="381000" cy="366993"/>
          </a:xfrm>
          <a:prstGeom prst="rect">
            <a:avLst/>
          </a:prstGeom>
          <a:noFill/>
        </p:spPr>
      </p:pic>
      <p:pic>
        <p:nvPicPr>
          <p:cNvPr id="31" name="Picture 4" descr="One Block Illustration - Twinkl"/>
          <p:cNvPicPr>
            <a:picLocks noChangeAspect="1" noChangeArrowheads="1"/>
          </p:cNvPicPr>
          <p:nvPr/>
        </p:nvPicPr>
        <p:blipFill>
          <a:blip r:embed="rId2" cstate="print"/>
          <a:srcRect l="24428" r="23664"/>
          <a:stretch>
            <a:fillRect/>
          </a:stretch>
        </p:blipFill>
        <p:spPr bwMode="auto">
          <a:xfrm>
            <a:off x="5735516" y="1607570"/>
            <a:ext cx="381000" cy="366993"/>
          </a:xfrm>
          <a:prstGeom prst="rect">
            <a:avLst/>
          </a:prstGeom>
          <a:noFill/>
        </p:spPr>
      </p:pic>
      <p:pic>
        <p:nvPicPr>
          <p:cNvPr id="45" name="Picture 2" descr="Formation bildung education GIF - Find on GIFER">
            <a:extLst>
              <a:ext uri="{FF2B5EF4-FFF2-40B4-BE49-F238E27FC236}">
                <a16:creationId xmlns:a16="http://schemas.microsoft.com/office/drawing/2014/main" id="{1CC58026-221D-4C1E-BB93-B70B8D8408B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7631" y="38100"/>
            <a:ext cx="2237772" cy="1297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Title 1">
            <a:extLst>
              <a:ext uri="{FF2B5EF4-FFF2-40B4-BE49-F238E27FC236}">
                <a16:creationId xmlns:a16="http://schemas.microsoft.com/office/drawing/2014/main" id="{3B702A26-0313-425F-9DD8-91860D4F5C5F}"/>
              </a:ext>
            </a:extLst>
          </p:cNvPr>
          <p:cNvSpPr txBox="1">
            <a:spLocks/>
          </p:cNvSpPr>
          <p:nvPr/>
        </p:nvSpPr>
        <p:spPr>
          <a:xfrm>
            <a:off x="2743200" y="745973"/>
            <a:ext cx="1163516" cy="457200"/>
          </a:xfrm>
          <a:prstGeom prst="rect">
            <a:avLst/>
          </a:prstGeom>
        </p:spPr>
        <p:txBody>
          <a:bodyPr vert="horz" lIns="0" rIns="0" bIns="0" anchor="b">
            <a:normAutofit fontScale="775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500" b="0" i="0" u="none" strike="noStrike" kern="1200" cap="none" spc="0" normalizeH="0" baseline="0" noProof="0" dirty="0">
                <a:ln>
                  <a:solidFill>
                    <a:srgbClr val="00B0F0"/>
                  </a:solidFill>
                </a:ln>
                <a:solidFill>
                  <a:srgbClr val="00B0F0"/>
                </a:solidFill>
                <a:effectLst/>
                <a:uLnTx/>
                <a:uFillTx/>
                <a:latin typeface="Comic Sans MS" pitchFamily="66" charset="0"/>
                <a:ea typeface="+mj-ea"/>
                <a:cs typeface="+mj-cs"/>
              </a:rPr>
              <a:t>Hundreds</a:t>
            </a: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341C8E8F-BFB8-4513-A6C4-8B4D237A23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6675" y="1283498"/>
            <a:ext cx="1576565" cy="1862085"/>
          </a:xfrm>
          <a:prstGeom prst="rect">
            <a:avLst/>
          </a:prstGeom>
        </p:spPr>
      </p:pic>
      <p:pic>
        <p:nvPicPr>
          <p:cNvPr id="49" name="Picture 6" descr="Clipart lion frame, Picture #2452863 clipart lion frame">
            <a:extLst>
              <a:ext uri="{FF2B5EF4-FFF2-40B4-BE49-F238E27FC236}">
                <a16:creationId xmlns:a16="http://schemas.microsoft.com/office/drawing/2014/main" id="{7F063F2A-0E32-4BB9-BBB7-73EDF52964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431" y="3246806"/>
            <a:ext cx="6072869" cy="2786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5B4F3D48-CB86-40D2-821E-CC38EA04886D}"/>
              </a:ext>
            </a:extLst>
          </p:cNvPr>
          <p:cNvSpPr/>
          <p:nvPr/>
        </p:nvSpPr>
        <p:spPr>
          <a:xfrm>
            <a:off x="2668467" y="3269335"/>
            <a:ext cx="4321499" cy="5398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ln>
                  <a:solidFill>
                    <a:schemeClr val="accent6">
                      <a:lumMod val="75000"/>
                    </a:schemeClr>
                  </a:solidFill>
                </a:ln>
                <a:solidFill>
                  <a:srgbClr val="0070C0"/>
                </a:solidFill>
                <a:latin typeface="Comic Sans MS" pitchFamily="66" charset="0"/>
                <a:ea typeface="+mj-ea"/>
                <a:cs typeface="+mj-cs"/>
              </a:rPr>
              <a:t>Number name (In words )</a:t>
            </a:r>
            <a:endParaRPr kumimoji="0" lang="en-US" sz="1800" b="0" i="0" u="none" strike="noStrike" kern="1200" cap="none" spc="0" normalizeH="0" baseline="0" noProof="0" dirty="0">
              <a:ln>
                <a:solidFill>
                  <a:schemeClr val="accent6">
                    <a:lumMod val="75000"/>
                  </a:schemeClr>
                </a:solidFill>
              </a:ln>
              <a:solidFill>
                <a:srgbClr val="0070C0"/>
              </a:solidFill>
              <a:effectLst/>
              <a:uLnTx/>
              <a:uFillTx/>
              <a:latin typeface="Comic Sans MS" pitchFamily="66" charset="0"/>
              <a:ea typeface="+mj-ea"/>
              <a:cs typeface="+mj-cs"/>
            </a:endParaRPr>
          </a:p>
        </p:txBody>
      </p:sp>
      <p:pic>
        <p:nvPicPr>
          <p:cNvPr id="51" name="Picture 4" descr="Happy GIFs - Get the best gif on GIFER">
            <a:extLst>
              <a:ext uri="{FF2B5EF4-FFF2-40B4-BE49-F238E27FC236}">
                <a16:creationId xmlns:a16="http://schemas.microsoft.com/office/drawing/2014/main" id="{4C6DBDED-A054-40D8-9F37-793F1F992F9F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4023" y="4112450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A4D099B9-0473-41CB-B653-4930D9F09162}"/>
              </a:ext>
            </a:extLst>
          </p:cNvPr>
          <p:cNvSpPr/>
          <p:nvPr/>
        </p:nvSpPr>
        <p:spPr>
          <a:xfrm>
            <a:off x="2710801" y="4345558"/>
            <a:ext cx="4321499" cy="5398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dirty="0">
                <a:ln>
                  <a:solidFill>
                    <a:schemeClr val="accent6">
                      <a:lumMod val="75000"/>
                    </a:schemeClr>
                  </a:solidFill>
                </a:ln>
                <a:solidFill>
                  <a:srgbClr val="FF0000"/>
                </a:solidFill>
                <a:latin typeface="Comic Sans MS" pitchFamily="66" charset="0"/>
                <a:ea typeface="+mj-ea"/>
                <a:cs typeface="+mj-cs"/>
              </a:rPr>
              <a:t>One hundred and twenty three</a:t>
            </a:r>
            <a:endParaRPr kumimoji="0" lang="en-US" sz="4000" b="0" i="0" u="none" strike="noStrike" kern="1200" cap="none" spc="0" normalizeH="0" baseline="0" noProof="0" dirty="0">
              <a:ln>
                <a:solidFill>
                  <a:schemeClr val="accent6">
                    <a:lumMod val="75000"/>
                  </a:schemeClr>
                </a:solidFill>
              </a:ln>
              <a:solidFill>
                <a:srgbClr val="FF0000"/>
              </a:solidFill>
              <a:effectLst/>
              <a:uLnTx/>
              <a:uFillTx/>
              <a:latin typeface="Comic Sans MS" pitchFamily="66" charset="0"/>
              <a:ea typeface="+mj-ea"/>
              <a:cs typeface="+mj-cs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73D64C31-69D1-4C11-B7EF-64EACA46D02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466492" y="1189892"/>
            <a:ext cx="447675" cy="200025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5CDC7262-B3B9-4EEE-8612-A8F8998CE80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63245" y="1201171"/>
            <a:ext cx="447675" cy="200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855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0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0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1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1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1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10" grpId="0"/>
      <p:bldP spid="33" grpId="0"/>
      <p:bldP spid="35" grpId="0" animBg="1"/>
      <p:bldP spid="46" grpId="0"/>
      <p:bldP spid="50" grpId="0" animBg="1"/>
      <p:bldP spid="52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2|1.6|6.7"/>
</p:tagLst>
</file>

<file path=ppt/theme/theme1.xml><?xml version="1.0" encoding="utf-8"?>
<a:theme xmlns:a="http://schemas.openxmlformats.org/drawingml/2006/main" name="Basis">
  <a:themeElements>
    <a:clrScheme name="Basis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Basis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sis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D9D01AC2-EE7D-4E49-99EE-8E62E4E7E8A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Basis</Template>
  <TotalTime>3638</TotalTime>
  <Words>1477</Words>
  <Application>Microsoft Office PowerPoint</Application>
  <PresentationFormat>On-screen Show (16:10)</PresentationFormat>
  <Paragraphs>475</Paragraphs>
  <Slides>40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7" baseType="lpstr">
      <vt:lpstr>Arial</vt:lpstr>
      <vt:lpstr>Arial Black</vt:lpstr>
      <vt:lpstr>Comic Sans MS</vt:lpstr>
      <vt:lpstr>Corbel</vt:lpstr>
      <vt:lpstr>Times New Roman</vt:lpstr>
      <vt:lpstr>Wingdings 2</vt:lpstr>
      <vt:lpstr>Basis</vt:lpstr>
      <vt:lpstr>MATHEMATICS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Computer</cp:lastModifiedBy>
  <cp:revision>186</cp:revision>
  <dcterms:created xsi:type="dcterms:W3CDTF">2021-04-17T07:38:10Z</dcterms:created>
  <dcterms:modified xsi:type="dcterms:W3CDTF">2021-05-02T09:26:37Z</dcterms:modified>
</cp:coreProperties>
</file>